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63" r:id="rId3"/>
    <p:sldId id="259" r:id="rId4"/>
    <p:sldId id="258" r:id="rId5"/>
    <p:sldId id="262" r:id="rId6"/>
    <p:sldId id="299" r:id="rId7"/>
    <p:sldId id="268" r:id="rId8"/>
    <p:sldId id="260" r:id="rId9"/>
    <p:sldId id="298" r:id="rId10"/>
    <p:sldId id="269" r:id="rId11"/>
    <p:sldId id="270" r:id="rId12"/>
    <p:sldId id="271" r:id="rId13"/>
    <p:sldId id="295" r:id="rId14"/>
    <p:sldId id="261" r:id="rId15"/>
    <p:sldId id="273" r:id="rId16"/>
    <p:sldId id="272" r:id="rId17"/>
    <p:sldId id="274" r:id="rId18"/>
    <p:sldId id="275" r:id="rId19"/>
    <p:sldId id="276" r:id="rId20"/>
    <p:sldId id="277" r:id="rId21"/>
    <p:sldId id="278" r:id="rId22"/>
    <p:sldId id="296" r:id="rId23"/>
    <p:sldId id="279" r:id="rId24"/>
    <p:sldId id="280" r:id="rId25"/>
    <p:sldId id="281" r:id="rId26"/>
    <p:sldId id="282" r:id="rId27"/>
    <p:sldId id="283" r:id="rId28"/>
    <p:sldId id="284" r:id="rId29"/>
    <p:sldId id="285" r:id="rId30"/>
    <p:sldId id="286" r:id="rId31"/>
    <p:sldId id="287" r:id="rId32"/>
    <p:sldId id="288" r:id="rId33"/>
    <p:sldId id="289" r:id="rId34"/>
    <p:sldId id="297" r:id="rId35"/>
    <p:sldId id="290" r:id="rId36"/>
    <p:sldId id="291" r:id="rId37"/>
    <p:sldId id="294"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84"/>
    <p:restoredTop sz="84051"/>
  </p:normalViewPr>
  <p:slideViewPr>
    <p:cSldViewPr snapToGrid="0" snapToObjects="1">
      <p:cViewPr varScale="1">
        <p:scale>
          <a:sx n="115" d="100"/>
          <a:sy n="115" d="100"/>
        </p:scale>
        <p:origin x="432" y="20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37D09-80C1-0D48-96EF-C1E678172FAB}" type="datetimeFigureOut">
              <a:rPr lang="en-US" smtClean="0"/>
              <a:t>6/24/20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C46AF8-5DF4-994A-A33E-A5DA704BB2DC}" type="slidenum">
              <a:rPr lang="en-US" smtClean="0"/>
              <a:t>‹#›</a:t>
            </a:fld>
            <a:endParaRPr lang="en-US"/>
          </a:p>
        </p:txBody>
      </p:sp>
    </p:spTree>
    <p:extLst>
      <p:ext uri="{BB962C8B-B14F-4D97-AF65-F5344CB8AC3E}">
        <p14:creationId xmlns:p14="http://schemas.microsoft.com/office/powerpoint/2010/main" val="3266612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interesting and readable science is one of the most challenging tasks for many park guides, interpretive and education rangers.  I hope this slideshow and the accompanying worksheets and homework prompts will help you feel confident in your ability to find and use science content relevant to your park and/or current job. </a:t>
            </a:r>
          </a:p>
          <a:p>
            <a:endParaRPr lang="en-US" dirty="0"/>
          </a:p>
          <a:p>
            <a:r>
              <a:rPr lang="en-US" dirty="0"/>
              <a:t>This was written by a scientist (Louise Allen), if you have comments and feedback from a non-scientist’s perspective, she would greatly appreciate your viewpoint.</a:t>
            </a:r>
          </a:p>
        </p:txBody>
      </p:sp>
      <p:sp>
        <p:nvSpPr>
          <p:cNvPr id="4" name="Slide Number Placeholder 3"/>
          <p:cNvSpPr>
            <a:spLocks noGrp="1"/>
          </p:cNvSpPr>
          <p:nvPr>
            <p:ph type="sldNum" sz="quarter" idx="5"/>
          </p:nvPr>
        </p:nvSpPr>
        <p:spPr/>
        <p:txBody>
          <a:bodyPr/>
          <a:lstStyle/>
          <a:p>
            <a:fld id="{99C46AF8-5DF4-994A-A33E-A5DA704BB2DC}" type="slidenum">
              <a:rPr lang="en-US" smtClean="0"/>
              <a:t>1</a:t>
            </a:fld>
            <a:endParaRPr lang="en-US"/>
          </a:p>
        </p:txBody>
      </p:sp>
    </p:spTree>
    <p:extLst>
      <p:ext uri="{BB962C8B-B14F-4D97-AF65-F5344CB8AC3E}">
        <p14:creationId xmlns:p14="http://schemas.microsoft.com/office/powerpoint/2010/main" val="3864222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want to look for attachments.  That is where you are going to get the most information from these reports.  I wish that was a search option, but I don’t think it is… (not yet).</a:t>
            </a:r>
          </a:p>
        </p:txBody>
      </p:sp>
      <p:sp>
        <p:nvSpPr>
          <p:cNvPr id="4" name="Slide Number Placeholder 3"/>
          <p:cNvSpPr>
            <a:spLocks noGrp="1"/>
          </p:cNvSpPr>
          <p:nvPr>
            <p:ph type="sldNum" sz="quarter" idx="5"/>
          </p:nvPr>
        </p:nvSpPr>
        <p:spPr/>
        <p:txBody>
          <a:bodyPr/>
          <a:lstStyle/>
          <a:p>
            <a:fld id="{99C46AF8-5DF4-994A-A33E-A5DA704BB2DC}" type="slidenum">
              <a:rPr lang="en-US" smtClean="0"/>
              <a:t>11</a:t>
            </a:fld>
            <a:endParaRPr lang="en-US"/>
          </a:p>
        </p:txBody>
      </p:sp>
    </p:spTree>
    <p:extLst>
      <p:ext uri="{BB962C8B-B14F-4D97-AF65-F5344CB8AC3E}">
        <p14:creationId xmlns:p14="http://schemas.microsoft.com/office/powerpoint/2010/main" val="3529758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better when an attachment contains figures/pictures or any visuals!  After the abstract these are what I look at first when reading articles anyway!  I highly recommend downloading the articles, but reading them pretty quickly after finding them… otherwise you might never get to it.  Read the abstract first.  Is it still interesting/relevant/useful? If you answered yes, you should look at the whole thing… you can also see what articles they have cited and go track those down!</a:t>
            </a:r>
          </a:p>
        </p:txBody>
      </p:sp>
      <p:sp>
        <p:nvSpPr>
          <p:cNvPr id="4" name="Slide Number Placeholder 3"/>
          <p:cNvSpPr>
            <a:spLocks noGrp="1"/>
          </p:cNvSpPr>
          <p:nvPr>
            <p:ph type="sldNum" sz="quarter" idx="5"/>
          </p:nvPr>
        </p:nvSpPr>
        <p:spPr/>
        <p:txBody>
          <a:bodyPr/>
          <a:lstStyle/>
          <a:p>
            <a:fld id="{99C46AF8-5DF4-994A-A33E-A5DA704BB2DC}" type="slidenum">
              <a:rPr lang="en-US" smtClean="0"/>
              <a:t>12</a:t>
            </a:fld>
            <a:endParaRPr lang="en-US"/>
          </a:p>
        </p:txBody>
      </p:sp>
    </p:spTree>
    <p:extLst>
      <p:ext uri="{BB962C8B-B14F-4D97-AF65-F5344CB8AC3E}">
        <p14:creationId xmlns:p14="http://schemas.microsoft.com/office/powerpoint/2010/main" val="4096841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place to look is to find a research brief from a RLC.  If this applies to your park, you are in luck, because the research briefs have already done the job of translating an annual report or a scholarly article for you.</a:t>
            </a:r>
          </a:p>
        </p:txBody>
      </p:sp>
      <p:sp>
        <p:nvSpPr>
          <p:cNvPr id="4" name="Slide Number Placeholder 3"/>
          <p:cNvSpPr>
            <a:spLocks noGrp="1"/>
          </p:cNvSpPr>
          <p:nvPr>
            <p:ph type="sldNum" sz="quarter" idx="5"/>
          </p:nvPr>
        </p:nvSpPr>
        <p:spPr/>
        <p:txBody>
          <a:bodyPr/>
          <a:lstStyle/>
          <a:p>
            <a:fld id="{99C46AF8-5DF4-994A-A33E-A5DA704BB2DC}" type="slidenum">
              <a:rPr lang="en-US" smtClean="0"/>
              <a:t>13</a:t>
            </a:fld>
            <a:endParaRPr lang="en-US"/>
          </a:p>
        </p:txBody>
      </p:sp>
    </p:spTree>
    <p:extLst>
      <p:ext uri="{BB962C8B-B14F-4D97-AF65-F5344CB8AC3E}">
        <p14:creationId xmlns:p14="http://schemas.microsoft.com/office/powerpoint/2010/main" val="612245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the webpage above!</a:t>
            </a:r>
          </a:p>
        </p:txBody>
      </p:sp>
      <p:sp>
        <p:nvSpPr>
          <p:cNvPr id="4" name="Slide Number Placeholder 3"/>
          <p:cNvSpPr>
            <a:spLocks noGrp="1"/>
          </p:cNvSpPr>
          <p:nvPr>
            <p:ph type="sldNum" sz="quarter" idx="5"/>
          </p:nvPr>
        </p:nvSpPr>
        <p:spPr/>
        <p:txBody>
          <a:bodyPr/>
          <a:lstStyle/>
          <a:p>
            <a:fld id="{99C46AF8-5DF4-994A-A33E-A5DA704BB2DC}" type="slidenum">
              <a:rPr lang="en-US" smtClean="0"/>
              <a:t>14</a:t>
            </a:fld>
            <a:endParaRPr lang="en-US"/>
          </a:p>
        </p:txBody>
      </p:sp>
    </p:spTree>
    <p:extLst>
      <p:ext uri="{BB962C8B-B14F-4D97-AF65-F5344CB8AC3E}">
        <p14:creationId xmlns:p14="http://schemas.microsoft.com/office/powerpoint/2010/main" val="3505018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”find an RLC”</a:t>
            </a:r>
          </a:p>
        </p:txBody>
      </p:sp>
      <p:sp>
        <p:nvSpPr>
          <p:cNvPr id="4" name="Slide Number Placeholder 3"/>
          <p:cNvSpPr>
            <a:spLocks noGrp="1"/>
          </p:cNvSpPr>
          <p:nvPr>
            <p:ph type="sldNum" sz="quarter" idx="5"/>
          </p:nvPr>
        </p:nvSpPr>
        <p:spPr/>
        <p:txBody>
          <a:bodyPr/>
          <a:lstStyle/>
          <a:p>
            <a:fld id="{99C46AF8-5DF4-994A-A33E-A5DA704BB2DC}" type="slidenum">
              <a:rPr lang="en-US" smtClean="0"/>
              <a:t>15</a:t>
            </a:fld>
            <a:endParaRPr lang="en-US"/>
          </a:p>
        </p:txBody>
      </p:sp>
    </p:spTree>
    <p:extLst>
      <p:ext uri="{BB962C8B-B14F-4D97-AF65-F5344CB8AC3E}">
        <p14:creationId xmlns:p14="http://schemas.microsoft.com/office/powerpoint/2010/main" val="884479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good number, so even if you park doesn’t have one, perhaps there is a relevant one in your region!</a:t>
            </a:r>
          </a:p>
        </p:txBody>
      </p:sp>
      <p:sp>
        <p:nvSpPr>
          <p:cNvPr id="4" name="Slide Number Placeholder 3"/>
          <p:cNvSpPr>
            <a:spLocks noGrp="1"/>
          </p:cNvSpPr>
          <p:nvPr>
            <p:ph type="sldNum" sz="quarter" idx="5"/>
          </p:nvPr>
        </p:nvSpPr>
        <p:spPr/>
        <p:txBody>
          <a:bodyPr/>
          <a:lstStyle/>
          <a:p>
            <a:fld id="{99C46AF8-5DF4-994A-A33E-A5DA704BB2DC}" type="slidenum">
              <a:rPr lang="en-US" smtClean="0"/>
              <a:t>16</a:t>
            </a:fld>
            <a:endParaRPr lang="en-US"/>
          </a:p>
        </p:txBody>
      </p:sp>
    </p:spTree>
    <p:extLst>
      <p:ext uri="{BB962C8B-B14F-4D97-AF65-F5344CB8AC3E}">
        <p14:creationId xmlns:p14="http://schemas.microsoft.com/office/powerpoint/2010/main" val="1031471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I’m going to walk you through with the example from Indiana Dunes.  Click on the website link</a:t>
            </a:r>
          </a:p>
        </p:txBody>
      </p:sp>
      <p:sp>
        <p:nvSpPr>
          <p:cNvPr id="4" name="Slide Number Placeholder 3"/>
          <p:cNvSpPr>
            <a:spLocks noGrp="1"/>
          </p:cNvSpPr>
          <p:nvPr>
            <p:ph type="sldNum" sz="quarter" idx="5"/>
          </p:nvPr>
        </p:nvSpPr>
        <p:spPr/>
        <p:txBody>
          <a:bodyPr/>
          <a:lstStyle/>
          <a:p>
            <a:fld id="{99C46AF8-5DF4-994A-A33E-A5DA704BB2DC}" type="slidenum">
              <a:rPr lang="en-US" smtClean="0"/>
              <a:t>17</a:t>
            </a:fld>
            <a:endParaRPr lang="en-US"/>
          </a:p>
        </p:txBody>
      </p:sp>
    </p:spTree>
    <p:extLst>
      <p:ext uri="{BB962C8B-B14F-4D97-AF65-F5344CB8AC3E}">
        <p14:creationId xmlns:p14="http://schemas.microsoft.com/office/powerpoint/2010/main" val="2417316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then find the “Topics” tab</a:t>
            </a:r>
          </a:p>
        </p:txBody>
      </p:sp>
      <p:sp>
        <p:nvSpPr>
          <p:cNvPr id="4" name="Slide Number Placeholder 3"/>
          <p:cNvSpPr>
            <a:spLocks noGrp="1"/>
          </p:cNvSpPr>
          <p:nvPr>
            <p:ph type="sldNum" sz="quarter" idx="5"/>
          </p:nvPr>
        </p:nvSpPr>
        <p:spPr/>
        <p:txBody>
          <a:bodyPr/>
          <a:lstStyle/>
          <a:p>
            <a:fld id="{99C46AF8-5DF4-994A-A33E-A5DA704BB2DC}" type="slidenum">
              <a:rPr lang="en-US" smtClean="0"/>
              <a:t>18</a:t>
            </a:fld>
            <a:endParaRPr lang="en-US"/>
          </a:p>
        </p:txBody>
      </p:sp>
    </p:spTree>
    <p:extLst>
      <p:ext uri="{BB962C8B-B14F-4D97-AF65-F5344CB8AC3E}">
        <p14:creationId xmlns:p14="http://schemas.microsoft.com/office/powerpoint/2010/main" val="163136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will have a smaller selection of topics to choose from.  Which might be a good thing!  You could also use this to plan your next program, since these topics are available.</a:t>
            </a:r>
          </a:p>
        </p:txBody>
      </p:sp>
      <p:sp>
        <p:nvSpPr>
          <p:cNvPr id="4" name="Slide Number Placeholder 3"/>
          <p:cNvSpPr>
            <a:spLocks noGrp="1"/>
          </p:cNvSpPr>
          <p:nvPr>
            <p:ph type="sldNum" sz="quarter" idx="5"/>
          </p:nvPr>
        </p:nvSpPr>
        <p:spPr/>
        <p:txBody>
          <a:bodyPr/>
          <a:lstStyle/>
          <a:p>
            <a:fld id="{99C46AF8-5DF4-994A-A33E-A5DA704BB2DC}" type="slidenum">
              <a:rPr lang="en-US" smtClean="0"/>
              <a:t>19</a:t>
            </a:fld>
            <a:endParaRPr lang="en-US"/>
          </a:p>
        </p:txBody>
      </p:sp>
    </p:spTree>
    <p:extLst>
      <p:ext uri="{BB962C8B-B14F-4D97-AF65-F5344CB8AC3E}">
        <p14:creationId xmlns:p14="http://schemas.microsoft.com/office/powerpoint/2010/main" val="1606549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click on Amphibian Investigations.</a:t>
            </a:r>
          </a:p>
        </p:txBody>
      </p:sp>
      <p:sp>
        <p:nvSpPr>
          <p:cNvPr id="4" name="Slide Number Placeholder 3"/>
          <p:cNvSpPr>
            <a:spLocks noGrp="1"/>
          </p:cNvSpPr>
          <p:nvPr>
            <p:ph type="sldNum" sz="quarter" idx="5"/>
          </p:nvPr>
        </p:nvSpPr>
        <p:spPr/>
        <p:txBody>
          <a:bodyPr/>
          <a:lstStyle/>
          <a:p>
            <a:fld id="{99C46AF8-5DF4-994A-A33E-A5DA704BB2DC}" type="slidenum">
              <a:rPr lang="en-US" smtClean="0"/>
              <a:t>20</a:t>
            </a:fld>
            <a:endParaRPr lang="en-US"/>
          </a:p>
        </p:txBody>
      </p:sp>
    </p:spTree>
    <p:extLst>
      <p:ext uri="{BB962C8B-B14F-4D97-AF65-F5344CB8AC3E}">
        <p14:creationId xmlns:p14="http://schemas.microsoft.com/office/powerpoint/2010/main" val="207867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aware of several ways to get information about science that is either happening in your park or is relevant to your park.  If you know of other sources, please comment in the topic thread for Module 1 and they can be added to this document.</a:t>
            </a:r>
          </a:p>
        </p:txBody>
      </p:sp>
      <p:sp>
        <p:nvSpPr>
          <p:cNvPr id="4" name="Slide Number Placeholder 3"/>
          <p:cNvSpPr>
            <a:spLocks noGrp="1"/>
          </p:cNvSpPr>
          <p:nvPr>
            <p:ph type="sldNum" sz="quarter" idx="5"/>
          </p:nvPr>
        </p:nvSpPr>
        <p:spPr/>
        <p:txBody>
          <a:bodyPr/>
          <a:lstStyle/>
          <a:p>
            <a:fld id="{99C46AF8-5DF4-994A-A33E-A5DA704BB2DC}" type="slidenum">
              <a:rPr lang="en-US" smtClean="0"/>
              <a:t>2</a:t>
            </a:fld>
            <a:endParaRPr lang="en-US"/>
          </a:p>
        </p:txBody>
      </p:sp>
    </p:spTree>
    <p:extLst>
      <p:ext uri="{BB962C8B-B14F-4D97-AF65-F5344CB8AC3E}">
        <p14:creationId xmlns:p14="http://schemas.microsoft.com/office/powerpoint/2010/main" val="2148614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will pull up a virtual research brief about a specific topic.  It might not be what you were looking for, but if not you may have to look elsewhere.</a:t>
            </a:r>
          </a:p>
        </p:txBody>
      </p:sp>
      <p:sp>
        <p:nvSpPr>
          <p:cNvPr id="4" name="Slide Number Placeholder 3"/>
          <p:cNvSpPr>
            <a:spLocks noGrp="1"/>
          </p:cNvSpPr>
          <p:nvPr>
            <p:ph type="sldNum" sz="quarter" idx="5"/>
          </p:nvPr>
        </p:nvSpPr>
        <p:spPr/>
        <p:txBody>
          <a:bodyPr/>
          <a:lstStyle/>
          <a:p>
            <a:fld id="{99C46AF8-5DF4-994A-A33E-A5DA704BB2DC}" type="slidenum">
              <a:rPr lang="en-US" smtClean="0"/>
              <a:t>21</a:t>
            </a:fld>
            <a:endParaRPr lang="en-US"/>
          </a:p>
        </p:txBody>
      </p:sp>
    </p:spTree>
    <p:extLst>
      <p:ext uri="{BB962C8B-B14F-4D97-AF65-F5344CB8AC3E}">
        <p14:creationId xmlns:p14="http://schemas.microsoft.com/office/powerpoint/2010/main" val="3053411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Scholar is amazing. It will help you find articles, maybe not the full article, but the abstract for millions of articles.  Knowing how to harness that is important to help you reduce your search effort.</a:t>
            </a:r>
          </a:p>
        </p:txBody>
      </p:sp>
      <p:sp>
        <p:nvSpPr>
          <p:cNvPr id="4" name="Slide Number Placeholder 3"/>
          <p:cNvSpPr>
            <a:spLocks noGrp="1"/>
          </p:cNvSpPr>
          <p:nvPr>
            <p:ph type="sldNum" sz="quarter" idx="5"/>
          </p:nvPr>
        </p:nvSpPr>
        <p:spPr/>
        <p:txBody>
          <a:bodyPr/>
          <a:lstStyle/>
          <a:p>
            <a:fld id="{99C46AF8-5DF4-994A-A33E-A5DA704BB2DC}" type="slidenum">
              <a:rPr lang="en-US" smtClean="0"/>
              <a:t>22</a:t>
            </a:fld>
            <a:endParaRPr lang="en-US"/>
          </a:p>
        </p:txBody>
      </p:sp>
    </p:spTree>
    <p:extLst>
      <p:ext uri="{BB962C8B-B14F-4D97-AF65-F5344CB8AC3E}">
        <p14:creationId xmlns:p14="http://schemas.microsoft.com/office/powerpoint/2010/main" val="557071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thought that was reasonably specific, but I still got over 2000 results.</a:t>
            </a:r>
          </a:p>
        </p:txBody>
      </p:sp>
      <p:sp>
        <p:nvSpPr>
          <p:cNvPr id="4" name="Slide Number Placeholder 3"/>
          <p:cNvSpPr>
            <a:spLocks noGrp="1"/>
          </p:cNvSpPr>
          <p:nvPr>
            <p:ph type="sldNum" sz="quarter" idx="5"/>
          </p:nvPr>
        </p:nvSpPr>
        <p:spPr/>
        <p:txBody>
          <a:bodyPr/>
          <a:lstStyle/>
          <a:p>
            <a:fld id="{99C46AF8-5DF4-994A-A33E-A5DA704BB2DC}" type="slidenum">
              <a:rPr lang="en-US" smtClean="0"/>
              <a:t>24</a:t>
            </a:fld>
            <a:endParaRPr lang="en-US"/>
          </a:p>
        </p:txBody>
      </p:sp>
    </p:spTree>
    <p:extLst>
      <p:ext uri="{BB962C8B-B14F-4D97-AF65-F5344CB8AC3E}">
        <p14:creationId xmlns:p14="http://schemas.microsoft.com/office/powerpoint/2010/main" val="3214644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lets reduce the years that we are looking for, we don’t want 30 year old research, but more current stuff.  Keep in mind, often science that is currently happening at your park will not be published yet, so you wont find it here.  We will go over contacting the scientist in a few slides… you might also need to go back and look for annual reports, since those have to be submitted as the name suggests each year.</a:t>
            </a:r>
          </a:p>
        </p:txBody>
      </p:sp>
      <p:sp>
        <p:nvSpPr>
          <p:cNvPr id="4" name="Slide Number Placeholder 3"/>
          <p:cNvSpPr>
            <a:spLocks noGrp="1"/>
          </p:cNvSpPr>
          <p:nvPr>
            <p:ph type="sldNum" sz="quarter" idx="5"/>
          </p:nvPr>
        </p:nvSpPr>
        <p:spPr/>
        <p:txBody>
          <a:bodyPr/>
          <a:lstStyle/>
          <a:p>
            <a:fld id="{99C46AF8-5DF4-994A-A33E-A5DA704BB2DC}" type="slidenum">
              <a:rPr lang="en-US" smtClean="0"/>
              <a:t>25</a:t>
            </a:fld>
            <a:endParaRPr lang="en-US"/>
          </a:p>
        </p:txBody>
      </p:sp>
    </p:spTree>
    <p:extLst>
      <p:ext uri="{BB962C8B-B14F-4D97-AF65-F5344CB8AC3E}">
        <p14:creationId xmlns:p14="http://schemas.microsoft.com/office/powerpoint/2010/main" val="1406514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also add new search terms… like if you really only care about frogs, then add the word frog.</a:t>
            </a:r>
          </a:p>
        </p:txBody>
      </p:sp>
      <p:sp>
        <p:nvSpPr>
          <p:cNvPr id="4" name="Slide Number Placeholder 3"/>
          <p:cNvSpPr>
            <a:spLocks noGrp="1"/>
          </p:cNvSpPr>
          <p:nvPr>
            <p:ph type="sldNum" sz="quarter" idx="5"/>
          </p:nvPr>
        </p:nvSpPr>
        <p:spPr/>
        <p:txBody>
          <a:bodyPr/>
          <a:lstStyle/>
          <a:p>
            <a:fld id="{99C46AF8-5DF4-994A-A33E-A5DA704BB2DC}" type="slidenum">
              <a:rPr lang="en-US" smtClean="0"/>
              <a:t>26</a:t>
            </a:fld>
            <a:endParaRPr lang="en-US"/>
          </a:p>
        </p:txBody>
      </p:sp>
    </p:spTree>
    <p:extLst>
      <p:ext uri="{BB962C8B-B14F-4D97-AF65-F5344CB8AC3E}">
        <p14:creationId xmlns:p14="http://schemas.microsoft.com/office/powerpoint/2010/main" val="3458791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find something relevant and interesting, go ahead and click on it..</a:t>
            </a:r>
          </a:p>
        </p:txBody>
      </p:sp>
      <p:sp>
        <p:nvSpPr>
          <p:cNvPr id="4" name="Slide Number Placeholder 3"/>
          <p:cNvSpPr>
            <a:spLocks noGrp="1"/>
          </p:cNvSpPr>
          <p:nvPr>
            <p:ph type="sldNum" sz="quarter" idx="5"/>
          </p:nvPr>
        </p:nvSpPr>
        <p:spPr/>
        <p:txBody>
          <a:bodyPr/>
          <a:lstStyle/>
          <a:p>
            <a:fld id="{99C46AF8-5DF4-994A-A33E-A5DA704BB2DC}" type="slidenum">
              <a:rPr lang="en-US" smtClean="0"/>
              <a:t>27</a:t>
            </a:fld>
            <a:endParaRPr lang="en-US"/>
          </a:p>
        </p:txBody>
      </p:sp>
    </p:spTree>
    <p:extLst>
      <p:ext uri="{BB962C8B-B14F-4D97-AF65-F5344CB8AC3E}">
        <p14:creationId xmlns:p14="http://schemas.microsoft.com/office/powerpoint/2010/main" val="860353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now on the journal page, and you can read the abstract before going further.  When you finish the abstract you should look for a PDF download link!</a:t>
            </a:r>
          </a:p>
        </p:txBody>
      </p:sp>
      <p:sp>
        <p:nvSpPr>
          <p:cNvPr id="4" name="Slide Number Placeholder 3"/>
          <p:cNvSpPr>
            <a:spLocks noGrp="1"/>
          </p:cNvSpPr>
          <p:nvPr>
            <p:ph type="sldNum" sz="quarter" idx="5"/>
          </p:nvPr>
        </p:nvSpPr>
        <p:spPr/>
        <p:txBody>
          <a:bodyPr/>
          <a:lstStyle/>
          <a:p>
            <a:fld id="{99C46AF8-5DF4-994A-A33E-A5DA704BB2DC}" type="slidenum">
              <a:rPr lang="en-US" smtClean="0"/>
              <a:t>28</a:t>
            </a:fld>
            <a:endParaRPr lang="en-US"/>
          </a:p>
        </p:txBody>
      </p:sp>
    </p:spTree>
    <p:extLst>
      <p:ext uri="{BB962C8B-B14F-4D97-AF65-F5344CB8AC3E}">
        <p14:creationId xmlns:p14="http://schemas.microsoft.com/office/powerpoint/2010/main" val="805441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a lot of us run into… While my University pays a lot of money for subscriptions to the journals that are relevant to my work, they are not always available, or worse, if I’m working from home, I can’t access them.  So you have two options… Either pick another article, or find it somewhere else.  </a:t>
            </a:r>
          </a:p>
        </p:txBody>
      </p:sp>
      <p:sp>
        <p:nvSpPr>
          <p:cNvPr id="4" name="Slide Number Placeholder 3"/>
          <p:cNvSpPr>
            <a:spLocks noGrp="1"/>
          </p:cNvSpPr>
          <p:nvPr>
            <p:ph type="sldNum" sz="quarter" idx="5"/>
          </p:nvPr>
        </p:nvSpPr>
        <p:spPr/>
        <p:txBody>
          <a:bodyPr/>
          <a:lstStyle/>
          <a:p>
            <a:fld id="{99C46AF8-5DF4-994A-A33E-A5DA704BB2DC}" type="slidenum">
              <a:rPr lang="en-US" smtClean="0"/>
              <a:t>29</a:t>
            </a:fld>
            <a:endParaRPr lang="en-US"/>
          </a:p>
        </p:txBody>
      </p:sp>
    </p:spTree>
    <p:extLst>
      <p:ext uri="{BB962C8B-B14F-4D97-AF65-F5344CB8AC3E}">
        <p14:creationId xmlns:p14="http://schemas.microsoft.com/office/powerpoint/2010/main" val="551383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decide to pick another article, cause tracking down a full pdf for free is too much hassle,  you will want to look for links that start with [PDF], so that you know you will have access to the full text.</a:t>
            </a:r>
          </a:p>
        </p:txBody>
      </p:sp>
      <p:sp>
        <p:nvSpPr>
          <p:cNvPr id="4" name="Slide Number Placeholder 3"/>
          <p:cNvSpPr>
            <a:spLocks noGrp="1"/>
          </p:cNvSpPr>
          <p:nvPr>
            <p:ph type="sldNum" sz="quarter" idx="5"/>
          </p:nvPr>
        </p:nvSpPr>
        <p:spPr/>
        <p:txBody>
          <a:bodyPr/>
          <a:lstStyle/>
          <a:p>
            <a:fld id="{99C46AF8-5DF4-994A-A33E-A5DA704BB2DC}" type="slidenum">
              <a:rPr lang="en-US" smtClean="0"/>
              <a:t>30</a:t>
            </a:fld>
            <a:endParaRPr lang="en-US"/>
          </a:p>
        </p:txBody>
      </p:sp>
    </p:spTree>
    <p:extLst>
      <p:ext uri="{BB962C8B-B14F-4D97-AF65-F5344CB8AC3E}">
        <p14:creationId xmlns:p14="http://schemas.microsoft.com/office/powerpoint/2010/main" val="3565053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if you really want that particular article you will need to be a little resourceful.  One site you can use is called SCI-HUB.</a:t>
            </a:r>
          </a:p>
          <a:p>
            <a:endParaRPr lang="en-US" dirty="0"/>
          </a:p>
          <a:p>
            <a:r>
              <a:rPr lang="en-US" dirty="0"/>
              <a:t>You will need to google Sci-hub </a:t>
            </a:r>
            <a:r>
              <a:rPr lang="en-US" u="sng" baseline="0" dirty="0"/>
              <a:t>every time</a:t>
            </a:r>
            <a:r>
              <a:rPr lang="en-US" u="none" baseline="0" dirty="0"/>
              <a:t> </a:t>
            </a:r>
            <a:r>
              <a:rPr lang="en-US" dirty="0"/>
              <a:t>you want to use it.  Why? Because its not technically legal, since they have busted through the paywall of academic publishing and provide all visitors with free access to published science.</a:t>
            </a:r>
          </a:p>
        </p:txBody>
      </p:sp>
      <p:sp>
        <p:nvSpPr>
          <p:cNvPr id="4" name="Slide Number Placeholder 3"/>
          <p:cNvSpPr>
            <a:spLocks noGrp="1"/>
          </p:cNvSpPr>
          <p:nvPr>
            <p:ph type="sldNum" sz="quarter" idx="5"/>
          </p:nvPr>
        </p:nvSpPr>
        <p:spPr/>
        <p:txBody>
          <a:bodyPr/>
          <a:lstStyle/>
          <a:p>
            <a:fld id="{99C46AF8-5DF4-994A-A33E-A5DA704BB2DC}" type="slidenum">
              <a:rPr lang="en-US" smtClean="0"/>
              <a:t>31</a:t>
            </a:fld>
            <a:endParaRPr lang="en-US"/>
          </a:p>
        </p:txBody>
      </p:sp>
    </p:spTree>
    <p:extLst>
      <p:ext uri="{BB962C8B-B14F-4D97-AF65-F5344CB8AC3E}">
        <p14:creationId xmlns:p14="http://schemas.microsoft.com/office/powerpoint/2010/main" val="3681868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IRMA is number one, mostly because it will allow you to find reports based on science that is happening at your specific park.  Before working on </a:t>
            </a:r>
            <a:r>
              <a:rPr lang="en-US" dirty="0" err="1"/>
              <a:t>iSWOOP</a:t>
            </a:r>
            <a:r>
              <a:rPr lang="en-US" dirty="0"/>
              <a:t>, I only used IRMA to report out the findings from my research in national parks.  I never used it to look for what others were doing.  It is certainly a finicky program, so if you run into a dead end, don’t give up.  Start from the last successful step and move forward again.  If you are still having trouble ask for help.</a:t>
            </a:r>
          </a:p>
        </p:txBody>
      </p:sp>
      <p:sp>
        <p:nvSpPr>
          <p:cNvPr id="4" name="Slide Number Placeholder 3"/>
          <p:cNvSpPr>
            <a:spLocks noGrp="1"/>
          </p:cNvSpPr>
          <p:nvPr>
            <p:ph type="sldNum" sz="quarter" idx="5"/>
          </p:nvPr>
        </p:nvSpPr>
        <p:spPr/>
        <p:txBody>
          <a:bodyPr/>
          <a:lstStyle/>
          <a:p>
            <a:fld id="{99C46AF8-5DF4-994A-A33E-A5DA704BB2DC}" type="slidenum">
              <a:rPr lang="en-US" smtClean="0"/>
              <a:t>3</a:t>
            </a:fld>
            <a:endParaRPr lang="en-US"/>
          </a:p>
        </p:txBody>
      </p:sp>
    </p:spTree>
    <p:extLst>
      <p:ext uri="{BB962C8B-B14F-4D97-AF65-F5344CB8AC3E}">
        <p14:creationId xmlns:p14="http://schemas.microsoft.com/office/powerpoint/2010/main" val="2736418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and paste the full title into the search bar and hit the enter button.  You are hoping to get lucky the first time, cause if you need to navigate the site, a lot of it is in </a:t>
            </a:r>
            <a:r>
              <a:rPr lang="en-US" dirty="0" err="1"/>
              <a:t>Rusian</a:t>
            </a:r>
            <a:r>
              <a:rPr lang="en-US" dirty="0"/>
              <a:t>.</a:t>
            </a:r>
          </a:p>
        </p:txBody>
      </p:sp>
      <p:sp>
        <p:nvSpPr>
          <p:cNvPr id="4" name="Slide Number Placeholder 3"/>
          <p:cNvSpPr>
            <a:spLocks noGrp="1"/>
          </p:cNvSpPr>
          <p:nvPr>
            <p:ph type="sldNum" sz="quarter" idx="5"/>
          </p:nvPr>
        </p:nvSpPr>
        <p:spPr/>
        <p:txBody>
          <a:bodyPr/>
          <a:lstStyle/>
          <a:p>
            <a:fld id="{99C46AF8-5DF4-994A-A33E-A5DA704BB2DC}" type="slidenum">
              <a:rPr lang="en-US" smtClean="0"/>
              <a:t>32</a:t>
            </a:fld>
            <a:endParaRPr lang="en-US"/>
          </a:p>
        </p:txBody>
      </p:sp>
    </p:spTree>
    <p:extLst>
      <p:ext uri="{BB962C8B-B14F-4D97-AF65-F5344CB8AC3E}">
        <p14:creationId xmlns:p14="http://schemas.microsoft.com/office/powerpoint/2010/main" val="3471552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Jackpot! Now you can download it.  But do this knowing that technically this is not 100% legit.  </a:t>
            </a:r>
          </a:p>
        </p:txBody>
      </p:sp>
      <p:sp>
        <p:nvSpPr>
          <p:cNvPr id="4" name="Slide Number Placeholder 3"/>
          <p:cNvSpPr>
            <a:spLocks noGrp="1"/>
          </p:cNvSpPr>
          <p:nvPr>
            <p:ph type="sldNum" sz="quarter" idx="5"/>
          </p:nvPr>
        </p:nvSpPr>
        <p:spPr/>
        <p:txBody>
          <a:bodyPr/>
          <a:lstStyle/>
          <a:p>
            <a:fld id="{99C46AF8-5DF4-994A-A33E-A5DA704BB2DC}" type="slidenum">
              <a:rPr lang="en-US" smtClean="0"/>
              <a:t>33</a:t>
            </a:fld>
            <a:endParaRPr lang="en-US"/>
          </a:p>
        </p:txBody>
      </p:sp>
    </p:spTree>
    <p:extLst>
      <p:ext uri="{BB962C8B-B14F-4D97-AF65-F5344CB8AC3E}">
        <p14:creationId xmlns:p14="http://schemas.microsoft.com/office/powerpoint/2010/main" val="2863539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another way to find cool science is through contacting the researcher directly.  </a:t>
            </a:r>
          </a:p>
          <a:p>
            <a:endParaRPr lang="en-US" dirty="0"/>
          </a:p>
          <a:p>
            <a:r>
              <a:rPr lang="en-US" dirty="0"/>
              <a:t>I will tell you that most of us are cool and super excited if you are interested in our research and about sharing our research with the public.  You should not be nervous about sending an unsolicited email to a researcher.  A warning though, some of us are HORRIBLE at responding to emails.  I don’t think anyone would mind a follow up email if you haven’t heard back in a couple weeks or more… I wish I was better about returning these emails, but essentially just like at most jobs, your thing might not be the thing that is currently on fire, and so it will elicit less of a response in my brain!</a:t>
            </a:r>
          </a:p>
        </p:txBody>
      </p:sp>
      <p:sp>
        <p:nvSpPr>
          <p:cNvPr id="4" name="Slide Number Placeholder 3"/>
          <p:cNvSpPr>
            <a:spLocks noGrp="1"/>
          </p:cNvSpPr>
          <p:nvPr>
            <p:ph type="sldNum" sz="quarter" idx="5"/>
          </p:nvPr>
        </p:nvSpPr>
        <p:spPr/>
        <p:txBody>
          <a:bodyPr/>
          <a:lstStyle/>
          <a:p>
            <a:fld id="{99C46AF8-5DF4-994A-A33E-A5DA704BB2DC}" type="slidenum">
              <a:rPr lang="en-US" smtClean="0"/>
              <a:t>34</a:t>
            </a:fld>
            <a:endParaRPr lang="en-US"/>
          </a:p>
        </p:txBody>
      </p:sp>
    </p:spTree>
    <p:extLst>
      <p:ext uri="{BB962C8B-B14F-4D97-AF65-F5344CB8AC3E}">
        <p14:creationId xmlns:p14="http://schemas.microsoft.com/office/powerpoint/2010/main" val="4243333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option is to see if the researcher is on social media.  Twitter is especially popular among researchers (age 20’s-40’s), the younger investigators also prefer Instagram and some of the older investigators and organizations use Facebook, just like everyone else </a:t>
            </a:r>
            <a:r>
              <a:rPr lang="en-US"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fld id="{99C46AF8-5DF4-994A-A33E-A5DA704BB2DC}" type="slidenum">
              <a:rPr lang="en-US" smtClean="0"/>
              <a:t>35</a:t>
            </a:fld>
            <a:endParaRPr lang="en-US"/>
          </a:p>
        </p:txBody>
      </p:sp>
    </p:spTree>
    <p:extLst>
      <p:ext uri="{BB962C8B-B14F-4D97-AF65-F5344CB8AC3E}">
        <p14:creationId xmlns:p14="http://schemas.microsoft.com/office/powerpoint/2010/main" val="3436880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else can you find cool science?  Again if you have ideas, please leave a comment in the topic thread for Module 1.  That way I can add it to this slide show.</a:t>
            </a:r>
          </a:p>
        </p:txBody>
      </p:sp>
      <p:sp>
        <p:nvSpPr>
          <p:cNvPr id="4" name="Slide Number Placeholder 3"/>
          <p:cNvSpPr>
            <a:spLocks noGrp="1"/>
          </p:cNvSpPr>
          <p:nvPr>
            <p:ph type="sldNum" sz="quarter" idx="5"/>
          </p:nvPr>
        </p:nvSpPr>
        <p:spPr/>
        <p:txBody>
          <a:bodyPr/>
          <a:lstStyle/>
          <a:p>
            <a:fld id="{99C46AF8-5DF4-994A-A33E-A5DA704BB2DC}" type="slidenum">
              <a:rPr lang="en-US" smtClean="0"/>
              <a:t>36</a:t>
            </a:fld>
            <a:endParaRPr lang="en-US"/>
          </a:p>
        </p:txBody>
      </p:sp>
    </p:spTree>
    <p:extLst>
      <p:ext uri="{BB962C8B-B14F-4D97-AF65-F5344CB8AC3E}">
        <p14:creationId xmlns:p14="http://schemas.microsoft.com/office/powerpoint/2010/main" val="3277238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option is using popular science sites.  Science daily is one I use with my University students. </a:t>
            </a:r>
          </a:p>
          <a:p>
            <a:endParaRPr lang="en-US" dirty="0"/>
          </a:p>
          <a:p>
            <a:r>
              <a:rPr lang="en-US" dirty="0"/>
              <a:t>There is a search box, just like most sites, but this will bring you already translated articles about cutting edge science that might be of interest.</a:t>
            </a:r>
          </a:p>
        </p:txBody>
      </p:sp>
      <p:sp>
        <p:nvSpPr>
          <p:cNvPr id="4" name="Slide Number Placeholder 3"/>
          <p:cNvSpPr>
            <a:spLocks noGrp="1"/>
          </p:cNvSpPr>
          <p:nvPr>
            <p:ph type="sldNum" sz="quarter" idx="5"/>
          </p:nvPr>
        </p:nvSpPr>
        <p:spPr/>
        <p:txBody>
          <a:bodyPr/>
          <a:lstStyle/>
          <a:p>
            <a:fld id="{99C46AF8-5DF4-994A-A33E-A5DA704BB2DC}" type="slidenum">
              <a:rPr lang="en-US" smtClean="0"/>
              <a:t>37</a:t>
            </a:fld>
            <a:endParaRPr lang="en-US"/>
          </a:p>
        </p:txBody>
      </p:sp>
    </p:spTree>
    <p:extLst>
      <p:ext uri="{BB962C8B-B14F-4D97-AF65-F5344CB8AC3E}">
        <p14:creationId xmlns:p14="http://schemas.microsoft.com/office/powerpoint/2010/main" val="1230768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C46AF8-5DF4-994A-A33E-A5DA704BB2DC}" type="slidenum">
              <a:rPr lang="en-US" smtClean="0"/>
              <a:t>38</a:t>
            </a:fld>
            <a:endParaRPr lang="en-US"/>
          </a:p>
        </p:txBody>
      </p:sp>
    </p:spTree>
    <p:extLst>
      <p:ext uri="{BB962C8B-B14F-4D97-AF65-F5344CB8AC3E}">
        <p14:creationId xmlns:p14="http://schemas.microsoft.com/office/powerpoint/2010/main" val="101700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of the page is a search tab.  Annual reports are a good place to start.  Keep in mind, usually investigators (aka researchers) often throw all the information they have collected no matter how interesting or not interesting it may be into an annual report.  So I have always found them to be the least reader friendly, but you can get through them, or at least glean enough from them to get useful information.</a:t>
            </a:r>
          </a:p>
        </p:txBody>
      </p:sp>
      <p:sp>
        <p:nvSpPr>
          <p:cNvPr id="4" name="Slide Number Placeholder 3"/>
          <p:cNvSpPr>
            <a:spLocks noGrp="1"/>
          </p:cNvSpPr>
          <p:nvPr>
            <p:ph type="sldNum" sz="quarter" idx="5"/>
          </p:nvPr>
        </p:nvSpPr>
        <p:spPr/>
        <p:txBody>
          <a:bodyPr/>
          <a:lstStyle/>
          <a:p>
            <a:fld id="{99C46AF8-5DF4-994A-A33E-A5DA704BB2DC}" type="slidenum">
              <a:rPr lang="en-US" smtClean="0"/>
              <a:t>4</a:t>
            </a:fld>
            <a:endParaRPr lang="en-US"/>
          </a:p>
        </p:txBody>
      </p:sp>
    </p:spTree>
    <p:extLst>
      <p:ext uri="{BB962C8B-B14F-4D97-AF65-F5344CB8AC3E}">
        <p14:creationId xmlns:p14="http://schemas.microsoft.com/office/powerpoint/2010/main" val="25348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honestly not 100% sure you need to log in to the Research Permit and Reporting System (RPRS) where IRMA is house in order to use it… You may be able to save searches that would make it worth while to create an account.</a:t>
            </a:r>
          </a:p>
        </p:txBody>
      </p:sp>
      <p:sp>
        <p:nvSpPr>
          <p:cNvPr id="4" name="Slide Number Placeholder 3"/>
          <p:cNvSpPr>
            <a:spLocks noGrp="1"/>
          </p:cNvSpPr>
          <p:nvPr>
            <p:ph type="sldNum" sz="quarter" idx="5"/>
          </p:nvPr>
        </p:nvSpPr>
        <p:spPr/>
        <p:txBody>
          <a:bodyPr/>
          <a:lstStyle/>
          <a:p>
            <a:fld id="{99C46AF8-5DF4-994A-A33E-A5DA704BB2DC}" type="slidenum">
              <a:rPr lang="en-US" smtClean="0"/>
              <a:t>5</a:t>
            </a:fld>
            <a:endParaRPr lang="en-US"/>
          </a:p>
        </p:txBody>
      </p:sp>
    </p:spTree>
    <p:extLst>
      <p:ext uri="{BB962C8B-B14F-4D97-AF65-F5344CB8AC3E}">
        <p14:creationId xmlns:p14="http://schemas.microsoft.com/office/powerpoint/2010/main" val="93308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skip reporting year and investigator, unless you are looking for a specific researcher.  You will like also not want to include things like title, permit number or funding.  Using these will unnecessarily reduce your search results.  I guess the more you know about what you are looking for the more choosy you should be…. In the example to follow, I will not be choosy!</a:t>
            </a:r>
          </a:p>
        </p:txBody>
      </p:sp>
      <p:sp>
        <p:nvSpPr>
          <p:cNvPr id="4" name="Slide Number Placeholder 3"/>
          <p:cNvSpPr>
            <a:spLocks noGrp="1"/>
          </p:cNvSpPr>
          <p:nvPr>
            <p:ph type="sldNum" sz="quarter" idx="5"/>
          </p:nvPr>
        </p:nvSpPr>
        <p:spPr/>
        <p:txBody>
          <a:bodyPr/>
          <a:lstStyle/>
          <a:p>
            <a:fld id="{99C46AF8-5DF4-994A-A33E-A5DA704BB2DC}" type="slidenum">
              <a:rPr lang="en-US" smtClean="0"/>
              <a:t>7</a:t>
            </a:fld>
            <a:endParaRPr lang="en-US"/>
          </a:p>
        </p:txBody>
      </p:sp>
    </p:spTree>
    <p:extLst>
      <p:ext uri="{BB962C8B-B14F-4D97-AF65-F5344CB8AC3E}">
        <p14:creationId xmlns:p14="http://schemas.microsoft.com/office/powerpoint/2010/main" val="140903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search your park or region!  I’m going to choose, one of the parks where </a:t>
            </a:r>
            <a:r>
              <a:rPr lang="en-US" dirty="0" err="1"/>
              <a:t>iSWOOP</a:t>
            </a:r>
            <a:r>
              <a:rPr lang="en-US" dirty="0"/>
              <a:t> has been.  </a:t>
            </a:r>
          </a:p>
        </p:txBody>
      </p:sp>
      <p:sp>
        <p:nvSpPr>
          <p:cNvPr id="4" name="Slide Number Placeholder 3"/>
          <p:cNvSpPr>
            <a:spLocks noGrp="1"/>
          </p:cNvSpPr>
          <p:nvPr>
            <p:ph type="sldNum" sz="quarter" idx="5"/>
          </p:nvPr>
        </p:nvSpPr>
        <p:spPr/>
        <p:txBody>
          <a:bodyPr/>
          <a:lstStyle/>
          <a:p>
            <a:fld id="{99C46AF8-5DF4-994A-A33E-A5DA704BB2DC}" type="slidenum">
              <a:rPr lang="en-US" smtClean="0"/>
              <a:t>8</a:t>
            </a:fld>
            <a:endParaRPr lang="en-US"/>
          </a:p>
        </p:txBody>
      </p:sp>
    </p:spTree>
    <p:extLst>
      <p:ext uri="{BB962C8B-B14F-4D97-AF65-F5344CB8AC3E}">
        <p14:creationId xmlns:p14="http://schemas.microsoft.com/office/powerpoint/2010/main" val="1765471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know I want to learn about amphibian research at Indiana Dunes National Park, so I know I need to search for Wildlife. </a:t>
            </a:r>
          </a:p>
        </p:txBody>
      </p:sp>
      <p:sp>
        <p:nvSpPr>
          <p:cNvPr id="4" name="Slide Number Placeholder 3"/>
          <p:cNvSpPr>
            <a:spLocks noGrp="1"/>
          </p:cNvSpPr>
          <p:nvPr>
            <p:ph type="sldNum" sz="quarter" idx="5"/>
          </p:nvPr>
        </p:nvSpPr>
        <p:spPr/>
        <p:txBody>
          <a:bodyPr/>
          <a:lstStyle/>
          <a:p>
            <a:fld id="{99C46AF8-5DF4-994A-A33E-A5DA704BB2DC}" type="slidenum">
              <a:rPr lang="en-US" smtClean="0"/>
              <a:t>9</a:t>
            </a:fld>
            <a:endParaRPr lang="en-US"/>
          </a:p>
        </p:txBody>
      </p:sp>
    </p:spTree>
    <p:extLst>
      <p:ext uri="{BB962C8B-B14F-4D97-AF65-F5344CB8AC3E}">
        <p14:creationId xmlns:p14="http://schemas.microsoft.com/office/powerpoint/2010/main" val="251739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seems like a cool topic that will be good to get some more science information about.  I also recognize the investigator name as someone who I know works at the park and interacts with the park guides, etc.</a:t>
            </a:r>
          </a:p>
        </p:txBody>
      </p:sp>
      <p:sp>
        <p:nvSpPr>
          <p:cNvPr id="4" name="Slide Number Placeholder 3"/>
          <p:cNvSpPr>
            <a:spLocks noGrp="1"/>
          </p:cNvSpPr>
          <p:nvPr>
            <p:ph type="sldNum" sz="quarter" idx="5"/>
          </p:nvPr>
        </p:nvSpPr>
        <p:spPr/>
        <p:txBody>
          <a:bodyPr/>
          <a:lstStyle/>
          <a:p>
            <a:fld id="{99C46AF8-5DF4-994A-A33E-A5DA704BB2DC}" type="slidenum">
              <a:rPr lang="en-US" smtClean="0"/>
              <a:t>10</a:t>
            </a:fld>
            <a:endParaRPr lang="en-US"/>
          </a:p>
        </p:txBody>
      </p:sp>
    </p:spTree>
    <p:extLst>
      <p:ext uri="{BB962C8B-B14F-4D97-AF65-F5344CB8AC3E}">
        <p14:creationId xmlns:p14="http://schemas.microsoft.com/office/powerpoint/2010/main" val="2042624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4BFED3-9664-5B43-909D-A08C0955D591}"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1019973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BFED3-9664-5B43-909D-A08C0955D591}"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164021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BFED3-9664-5B43-909D-A08C0955D591}"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1996639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4BFED3-9664-5B43-909D-A08C0955D591}"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145705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4BFED3-9664-5B43-909D-A08C0955D591}" type="datetimeFigureOut">
              <a:rPr lang="en-US" smtClean="0"/>
              <a:t>6/24/20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48181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4BFED3-9664-5B43-909D-A08C0955D591}"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186243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4BFED3-9664-5B43-909D-A08C0955D591}" type="datetimeFigureOut">
              <a:rPr lang="en-US" smtClean="0"/>
              <a:t>6/24/20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16664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4BFED3-9664-5B43-909D-A08C0955D591}" type="datetimeFigureOut">
              <a:rPr lang="en-US" smtClean="0"/>
              <a:t>6/24/20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552563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BFED3-9664-5B43-909D-A08C0955D591}" type="datetimeFigureOut">
              <a:rPr lang="en-US" smtClean="0"/>
              <a:t>6/24/20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1209320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4BFED3-9664-5B43-909D-A08C0955D591}"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126133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4BFED3-9664-5B43-909D-A08C0955D591}" type="datetimeFigureOut">
              <a:rPr lang="en-US" smtClean="0"/>
              <a:t>6/24/20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6562E-B220-9542-91EA-06BEC6078CB5}" type="slidenum">
              <a:rPr lang="en-US" smtClean="0"/>
              <a:t>‹#›</a:t>
            </a:fld>
            <a:endParaRPr lang="en-US"/>
          </a:p>
        </p:txBody>
      </p:sp>
    </p:spTree>
    <p:extLst>
      <p:ext uri="{BB962C8B-B14F-4D97-AF65-F5344CB8AC3E}">
        <p14:creationId xmlns:p14="http://schemas.microsoft.com/office/powerpoint/2010/main" val="1406113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4BFED3-9664-5B43-909D-A08C0955D591}" type="datetimeFigureOut">
              <a:rPr lang="en-US" smtClean="0"/>
              <a:t>6/24/20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6562E-B220-9542-91EA-06BEC6078CB5}" type="slidenum">
              <a:rPr lang="en-US" smtClean="0"/>
              <a:t>‹#›</a:t>
            </a:fld>
            <a:endParaRPr lang="en-US"/>
          </a:p>
        </p:txBody>
      </p:sp>
    </p:spTree>
    <p:extLst>
      <p:ext uri="{BB962C8B-B14F-4D97-AF65-F5344CB8AC3E}">
        <p14:creationId xmlns:p14="http://schemas.microsoft.com/office/powerpoint/2010/main" val="26254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08825"/>
            <a:ext cx="9144000" cy="1073777"/>
          </a:xfrm>
        </p:spPr>
        <p:txBody>
          <a:bodyPr>
            <a:normAutofit/>
          </a:bodyPr>
          <a:lstStyle/>
          <a:p>
            <a:r>
              <a:rPr lang="en-US" sz="4600" dirty="0"/>
              <a:t>How do I find cool science?</a:t>
            </a:r>
          </a:p>
        </p:txBody>
      </p:sp>
      <p:pic>
        <p:nvPicPr>
          <p:cNvPr id="5" name="Picture 4"/>
          <p:cNvPicPr>
            <a:picLocks noChangeAspect="1"/>
          </p:cNvPicPr>
          <p:nvPr/>
        </p:nvPicPr>
        <p:blipFill>
          <a:blip r:embed="rId3"/>
          <a:stretch>
            <a:fillRect/>
          </a:stretch>
        </p:blipFill>
        <p:spPr>
          <a:xfrm>
            <a:off x="2011680" y="126059"/>
            <a:ext cx="8168640" cy="3311203"/>
          </a:xfrm>
          <a:prstGeom prst="rect">
            <a:avLst/>
          </a:prstGeom>
        </p:spPr>
      </p:pic>
      <p:sp>
        <p:nvSpPr>
          <p:cNvPr id="6" name="Title 1"/>
          <p:cNvSpPr txBox="1">
            <a:spLocks/>
          </p:cNvSpPr>
          <p:nvPr/>
        </p:nvSpPr>
        <p:spPr>
          <a:xfrm>
            <a:off x="1524000" y="3437262"/>
            <a:ext cx="9144000" cy="1071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Online</a:t>
            </a:r>
            <a:endParaRPr lang="en-US" dirty="0"/>
          </a:p>
        </p:txBody>
      </p:sp>
    </p:spTree>
    <p:extLst>
      <p:ext uri="{BB962C8B-B14F-4D97-AF65-F5344CB8AC3E}">
        <p14:creationId xmlns:p14="http://schemas.microsoft.com/office/powerpoint/2010/main" val="1476345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77229" y="1316736"/>
            <a:ext cx="11637541" cy="6858000"/>
          </a:xfrm>
          <a:prstGeom prst="rect">
            <a:avLst/>
          </a:prstGeom>
        </p:spPr>
      </p:pic>
      <p:cxnSp>
        <p:nvCxnSpPr>
          <p:cNvPr id="7" name="Straight Arrow Connector 6"/>
          <p:cNvCxnSpPr/>
          <p:nvPr/>
        </p:nvCxnSpPr>
        <p:spPr>
          <a:xfrm flipH="1">
            <a:off x="8010144" y="1072896"/>
            <a:ext cx="1560576" cy="534009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8609946" y="-130747"/>
            <a:ext cx="2375046"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Sounds interesting</a:t>
            </a:r>
            <a:endParaRPr lang="en-US" dirty="0"/>
          </a:p>
        </p:txBody>
      </p:sp>
    </p:spTree>
    <p:extLst>
      <p:ext uri="{BB962C8B-B14F-4D97-AF65-F5344CB8AC3E}">
        <p14:creationId xmlns:p14="http://schemas.microsoft.com/office/powerpoint/2010/main" val="2088978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5" name="Title 1"/>
          <p:cNvSpPr txBox="1">
            <a:spLocks/>
          </p:cNvSpPr>
          <p:nvPr/>
        </p:nvSpPr>
        <p:spPr>
          <a:xfrm>
            <a:off x="670560" y="178180"/>
            <a:ext cx="121798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There is an attachment at the bottom!</a:t>
            </a:r>
          </a:p>
        </p:txBody>
      </p:sp>
      <p:pic>
        <p:nvPicPr>
          <p:cNvPr id="2" name="Picture 1"/>
          <p:cNvPicPr>
            <a:picLocks noChangeAspect="1"/>
          </p:cNvPicPr>
          <p:nvPr/>
        </p:nvPicPr>
        <p:blipFill>
          <a:blip r:embed="rId3"/>
          <a:stretch>
            <a:fillRect/>
          </a:stretch>
        </p:blipFill>
        <p:spPr>
          <a:xfrm>
            <a:off x="0" y="1825625"/>
            <a:ext cx="12192000" cy="6167029"/>
          </a:xfrm>
          <a:prstGeom prst="rect">
            <a:avLst/>
          </a:prstGeom>
        </p:spPr>
      </p:pic>
    </p:spTree>
    <p:extLst>
      <p:ext uri="{BB962C8B-B14F-4D97-AF65-F5344CB8AC3E}">
        <p14:creationId xmlns:p14="http://schemas.microsoft.com/office/powerpoint/2010/main" val="142767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5" name="Title 1"/>
          <p:cNvSpPr txBox="1">
            <a:spLocks/>
          </p:cNvSpPr>
          <p:nvPr/>
        </p:nvSpPr>
        <p:spPr>
          <a:xfrm>
            <a:off x="670560" y="178180"/>
            <a:ext cx="82417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If there is an attachment, look at it! Read it.. Find out more.</a:t>
            </a:r>
          </a:p>
        </p:txBody>
      </p:sp>
      <p:pic>
        <p:nvPicPr>
          <p:cNvPr id="4" name="Picture 3"/>
          <p:cNvPicPr>
            <a:picLocks noChangeAspect="1"/>
          </p:cNvPicPr>
          <p:nvPr/>
        </p:nvPicPr>
        <p:blipFill>
          <a:blip r:embed="rId3"/>
          <a:stretch>
            <a:fillRect/>
          </a:stretch>
        </p:blipFill>
        <p:spPr>
          <a:xfrm>
            <a:off x="210374" y="1503743"/>
            <a:ext cx="11551795" cy="6858000"/>
          </a:xfrm>
          <a:prstGeom prst="rect">
            <a:avLst/>
          </a:prstGeom>
        </p:spPr>
      </p:pic>
    </p:spTree>
    <p:extLst>
      <p:ext uri="{BB962C8B-B14F-4D97-AF65-F5344CB8AC3E}">
        <p14:creationId xmlns:p14="http://schemas.microsoft.com/office/powerpoint/2010/main" val="2111795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find cool science?</a:t>
            </a:r>
          </a:p>
        </p:txBody>
      </p:sp>
      <p:sp>
        <p:nvSpPr>
          <p:cNvPr id="3" name="Content Placeholder 2"/>
          <p:cNvSpPr>
            <a:spLocks noGrp="1"/>
          </p:cNvSpPr>
          <p:nvPr>
            <p:ph idx="1"/>
          </p:nvPr>
        </p:nvSpPr>
        <p:spPr>
          <a:xfrm>
            <a:off x="2851404" y="1646429"/>
            <a:ext cx="6489192" cy="2462784"/>
          </a:xfrm>
        </p:spPr>
        <p:txBody>
          <a:bodyPr>
            <a:normAutofit lnSpcReduction="10000"/>
          </a:bodyPr>
          <a:lstStyle/>
          <a:p>
            <a:pPr marL="0" indent="0">
              <a:buNone/>
            </a:pPr>
            <a:r>
              <a:rPr lang="en-US" dirty="0">
                <a:solidFill>
                  <a:schemeClr val="tx1">
                    <a:lumMod val="50000"/>
                    <a:lumOff val="50000"/>
                  </a:schemeClr>
                </a:solidFill>
              </a:rPr>
              <a:t>IRMA</a:t>
            </a:r>
          </a:p>
          <a:p>
            <a:pPr marL="0" indent="0">
              <a:buNone/>
            </a:pPr>
            <a:r>
              <a:rPr lang="en-US" dirty="0"/>
              <a:t>Research Learning Centers - Research Briefs</a:t>
            </a:r>
          </a:p>
          <a:p>
            <a:pPr marL="0" indent="0">
              <a:buNone/>
            </a:pPr>
            <a:r>
              <a:rPr lang="en-US" dirty="0">
                <a:solidFill>
                  <a:schemeClr val="tx1">
                    <a:lumMod val="50000"/>
                    <a:lumOff val="50000"/>
                  </a:schemeClr>
                </a:solidFill>
              </a:rPr>
              <a:t>Google Scholar</a:t>
            </a:r>
          </a:p>
          <a:p>
            <a:pPr marL="0" indent="0">
              <a:buNone/>
            </a:pPr>
            <a:r>
              <a:rPr lang="en-US" dirty="0">
                <a:solidFill>
                  <a:schemeClr val="tx1">
                    <a:lumMod val="50000"/>
                    <a:lumOff val="50000"/>
                  </a:schemeClr>
                </a:solidFill>
              </a:rPr>
              <a:t>Contact the researcher</a:t>
            </a:r>
          </a:p>
          <a:p>
            <a:pPr marL="0" indent="0">
              <a:buNone/>
            </a:pPr>
            <a:r>
              <a:rPr lang="en-US" dirty="0">
                <a:solidFill>
                  <a:schemeClr val="tx1">
                    <a:lumMod val="50000"/>
                    <a:lumOff val="50000"/>
                  </a:schemeClr>
                </a:solidFill>
              </a:rPr>
              <a:t>Other?</a:t>
            </a:r>
          </a:p>
        </p:txBody>
      </p:sp>
      <p:pic>
        <p:nvPicPr>
          <p:cNvPr id="5" name="Picture 4"/>
          <p:cNvPicPr>
            <a:picLocks noChangeAspect="1"/>
          </p:cNvPicPr>
          <p:nvPr/>
        </p:nvPicPr>
        <p:blipFill>
          <a:blip r:embed="rId3"/>
          <a:stretch>
            <a:fillRect/>
          </a:stretch>
        </p:blipFill>
        <p:spPr>
          <a:xfrm>
            <a:off x="0" y="4072953"/>
            <a:ext cx="12192000" cy="3666371"/>
          </a:xfrm>
          <a:prstGeom prst="rect">
            <a:avLst/>
          </a:prstGeom>
        </p:spPr>
      </p:pic>
    </p:spTree>
    <p:extLst>
      <p:ext uri="{BB962C8B-B14F-4D97-AF65-F5344CB8AC3E}">
        <p14:creationId xmlns:p14="http://schemas.microsoft.com/office/powerpoint/2010/main" val="511592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Research Learning Centers  (</a:t>
            </a:r>
            <a:r>
              <a:rPr lang="en-US" dirty="0" err="1"/>
              <a:t>www.nps.gov</a:t>
            </a:r>
            <a:r>
              <a:rPr lang="en-US" dirty="0"/>
              <a:t>/</a:t>
            </a:r>
            <a:r>
              <a:rPr lang="en-US" dirty="0" err="1"/>
              <a:t>rlc</a:t>
            </a:r>
            <a:r>
              <a:rPr lang="en-US" dirty="0"/>
              <a:t>/</a:t>
            </a:r>
            <a:r>
              <a:rPr lang="en-US" dirty="0" err="1"/>
              <a:t>index.htm</a:t>
            </a:r>
            <a:r>
              <a:rPr lang="en-US" dirty="0"/>
              <a: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837853"/>
            <a:ext cx="12192000" cy="6894540"/>
          </a:xfrm>
          <a:prstGeom prst="rect">
            <a:avLst/>
          </a:prstGeom>
        </p:spPr>
      </p:pic>
    </p:spTree>
    <p:extLst>
      <p:ext uri="{BB962C8B-B14F-4D97-AF65-F5344CB8AC3E}">
        <p14:creationId xmlns:p14="http://schemas.microsoft.com/office/powerpoint/2010/main" val="1555226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837853"/>
            <a:ext cx="12192000" cy="6894540"/>
          </a:xfrm>
          <a:prstGeom prst="rect">
            <a:avLst/>
          </a:prstGeom>
        </p:spPr>
      </p:pic>
      <p:sp>
        <p:nvSpPr>
          <p:cNvPr id="6" name="Title 1"/>
          <p:cNvSpPr>
            <a:spLocks noGrp="1"/>
          </p:cNvSpPr>
          <p:nvPr>
            <p:ph type="title"/>
          </p:nvPr>
        </p:nvSpPr>
        <p:spPr>
          <a:xfrm>
            <a:off x="3403638" y="512290"/>
            <a:ext cx="2946326" cy="1325563"/>
          </a:xfrm>
        </p:spPr>
        <p:txBody>
          <a:bodyPr>
            <a:normAutofit/>
          </a:bodyPr>
          <a:lstStyle/>
          <a:p>
            <a:r>
              <a:rPr lang="en-US"/>
              <a:t>Find an RLC</a:t>
            </a:r>
            <a:endParaRPr lang="en-US" dirty="0"/>
          </a:p>
        </p:txBody>
      </p:sp>
      <p:cxnSp>
        <p:nvCxnSpPr>
          <p:cNvPr id="7" name="Straight Arrow Connector 6"/>
          <p:cNvCxnSpPr/>
          <p:nvPr/>
        </p:nvCxnSpPr>
        <p:spPr>
          <a:xfrm>
            <a:off x="4376928" y="1621536"/>
            <a:ext cx="499873" cy="426720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513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1825625"/>
            <a:ext cx="12192000" cy="6211747"/>
          </a:xfrm>
          <a:prstGeom prst="rect">
            <a:avLst/>
          </a:prstGeom>
        </p:spPr>
      </p:pic>
    </p:spTree>
    <p:extLst>
      <p:ext uri="{BB962C8B-B14F-4D97-AF65-F5344CB8AC3E}">
        <p14:creationId xmlns:p14="http://schemas.microsoft.com/office/powerpoint/2010/main" val="421864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Find the one closest to you or within a similar biome</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1825625"/>
            <a:ext cx="12192000" cy="6211747"/>
          </a:xfrm>
          <a:prstGeom prst="rect">
            <a:avLst/>
          </a:prstGeom>
        </p:spPr>
      </p:pic>
      <p:pic>
        <p:nvPicPr>
          <p:cNvPr id="4" name="Picture 3"/>
          <p:cNvPicPr>
            <a:picLocks noChangeAspect="1"/>
          </p:cNvPicPr>
          <p:nvPr/>
        </p:nvPicPr>
        <p:blipFill>
          <a:blip r:embed="rId4"/>
          <a:stretch>
            <a:fillRect/>
          </a:stretch>
        </p:blipFill>
        <p:spPr>
          <a:xfrm>
            <a:off x="0" y="1690688"/>
            <a:ext cx="12192000" cy="6613201"/>
          </a:xfrm>
          <a:prstGeom prst="rect">
            <a:avLst/>
          </a:prstGeom>
        </p:spPr>
      </p:pic>
    </p:spTree>
    <p:extLst>
      <p:ext uri="{BB962C8B-B14F-4D97-AF65-F5344CB8AC3E}">
        <p14:creationId xmlns:p14="http://schemas.microsoft.com/office/powerpoint/2010/main" val="946928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915470" y="1825625"/>
            <a:ext cx="10361060" cy="6858000"/>
          </a:xfrm>
          <a:prstGeom prst="rect">
            <a:avLst/>
          </a:prstGeom>
        </p:spPr>
      </p:pic>
      <p:sp>
        <p:nvSpPr>
          <p:cNvPr id="8" name="Title 1"/>
          <p:cNvSpPr txBox="1">
            <a:spLocks/>
          </p:cNvSpPr>
          <p:nvPr/>
        </p:nvSpPr>
        <p:spPr>
          <a:xfrm>
            <a:off x="3403638" y="512290"/>
            <a:ext cx="32511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Search topics</a:t>
            </a:r>
            <a:endParaRPr lang="en-US" dirty="0"/>
          </a:p>
        </p:txBody>
      </p:sp>
      <p:cxnSp>
        <p:nvCxnSpPr>
          <p:cNvPr id="9" name="Straight Arrow Connector 8"/>
          <p:cNvCxnSpPr/>
          <p:nvPr/>
        </p:nvCxnSpPr>
        <p:spPr>
          <a:xfrm>
            <a:off x="4376928" y="1621536"/>
            <a:ext cx="1837605" cy="423739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859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7853"/>
            <a:ext cx="12192000" cy="6116320"/>
          </a:xfrm>
          <a:prstGeom prst="rect">
            <a:avLst/>
          </a:prstGeom>
        </p:spPr>
      </p:pic>
      <p:sp>
        <p:nvSpPr>
          <p:cNvPr id="3" name="Content Placeholder 2"/>
          <p:cNvSpPr>
            <a:spLocks noGrp="1"/>
          </p:cNvSpPr>
          <p:nvPr>
            <p:ph idx="1"/>
          </p:nvPr>
        </p:nvSpPr>
        <p:spPr/>
        <p:txBody>
          <a:bodyPr/>
          <a:lstStyle/>
          <a:p>
            <a:endParaRPr lang="en-US"/>
          </a:p>
        </p:txBody>
      </p:sp>
      <p:sp>
        <p:nvSpPr>
          <p:cNvPr id="8" name="Title 1"/>
          <p:cNvSpPr txBox="1">
            <a:spLocks/>
          </p:cNvSpPr>
          <p:nvPr/>
        </p:nvSpPr>
        <p:spPr>
          <a:xfrm>
            <a:off x="3403638" y="512290"/>
            <a:ext cx="32511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Select a topic</a:t>
            </a:r>
          </a:p>
        </p:txBody>
      </p:sp>
      <p:cxnSp>
        <p:nvCxnSpPr>
          <p:cNvPr id="9" name="Straight Arrow Connector 8"/>
          <p:cNvCxnSpPr/>
          <p:nvPr/>
        </p:nvCxnSpPr>
        <p:spPr>
          <a:xfrm flipH="1">
            <a:off x="2946400" y="1540933"/>
            <a:ext cx="1100667" cy="249142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150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find cool science?</a:t>
            </a:r>
          </a:p>
        </p:txBody>
      </p:sp>
      <p:sp>
        <p:nvSpPr>
          <p:cNvPr id="3" name="Content Placeholder 2"/>
          <p:cNvSpPr>
            <a:spLocks noGrp="1"/>
          </p:cNvSpPr>
          <p:nvPr>
            <p:ph idx="1"/>
          </p:nvPr>
        </p:nvSpPr>
        <p:spPr>
          <a:xfrm>
            <a:off x="2851404" y="1646429"/>
            <a:ext cx="6489192" cy="2462784"/>
          </a:xfrm>
        </p:spPr>
        <p:txBody>
          <a:bodyPr>
            <a:normAutofit lnSpcReduction="10000"/>
          </a:bodyPr>
          <a:lstStyle/>
          <a:p>
            <a:pPr marL="0" indent="0">
              <a:buNone/>
            </a:pPr>
            <a:r>
              <a:rPr lang="en-US" dirty="0"/>
              <a:t>IRMA</a:t>
            </a:r>
          </a:p>
          <a:p>
            <a:pPr marL="0" indent="0">
              <a:buNone/>
            </a:pPr>
            <a:r>
              <a:rPr lang="en-US" dirty="0">
                <a:solidFill>
                  <a:schemeClr val="tx1">
                    <a:lumMod val="50000"/>
                    <a:lumOff val="50000"/>
                  </a:schemeClr>
                </a:solidFill>
              </a:rPr>
              <a:t>Research Learning Centers - Research Briefs</a:t>
            </a:r>
          </a:p>
          <a:p>
            <a:pPr marL="0" indent="0">
              <a:buNone/>
            </a:pPr>
            <a:r>
              <a:rPr lang="en-US" dirty="0">
                <a:solidFill>
                  <a:schemeClr val="tx1">
                    <a:lumMod val="50000"/>
                    <a:lumOff val="50000"/>
                  </a:schemeClr>
                </a:solidFill>
              </a:rPr>
              <a:t>Google Scholar</a:t>
            </a:r>
          </a:p>
          <a:p>
            <a:pPr marL="0" indent="0">
              <a:buNone/>
            </a:pPr>
            <a:r>
              <a:rPr lang="en-US" dirty="0">
                <a:solidFill>
                  <a:schemeClr val="tx1">
                    <a:lumMod val="50000"/>
                    <a:lumOff val="50000"/>
                  </a:schemeClr>
                </a:solidFill>
              </a:rPr>
              <a:t>Contact the researcher</a:t>
            </a:r>
          </a:p>
          <a:p>
            <a:pPr marL="0" indent="0">
              <a:buNone/>
            </a:pPr>
            <a:r>
              <a:rPr lang="en-US" dirty="0">
                <a:solidFill>
                  <a:schemeClr val="tx1">
                    <a:lumMod val="50000"/>
                    <a:lumOff val="50000"/>
                  </a:schemeClr>
                </a:solidFill>
              </a:rPr>
              <a:t>Other?</a:t>
            </a:r>
          </a:p>
        </p:txBody>
      </p:sp>
      <p:pic>
        <p:nvPicPr>
          <p:cNvPr id="5" name="Picture 4"/>
          <p:cNvPicPr>
            <a:picLocks noChangeAspect="1"/>
          </p:cNvPicPr>
          <p:nvPr/>
        </p:nvPicPr>
        <p:blipFill>
          <a:blip r:embed="rId3"/>
          <a:stretch>
            <a:fillRect/>
          </a:stretch>
        </p:blipFill>
        <p:spPr>
          <a:xfrm>
            <a:off x="0" y="4072953"/>
            <a:ext cx="12192000" cy="3666371"/>
          </a:xfrm>
          <a:prstGeom prst="rect">
            <a:avLst/>
          </a:prstGeom>
        </p:spPr>
      </p:pic>
    </p:spTree>
    <p:extLst>
      <p:ext uri="{BB962C8B-B14F-4D97-AF65-F5344CB8AC3E}">
        <p14:creationId xmlns:p14="http://schemas.microsoft.com/office/powerpoint/2010/main" val="734484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7853"/>
            <a:ext cx="12192000" cy="6116320"/>
          </a:xfrm>
          <a:prstGeom prst="rect">
            <a:avLst/>
          </a:prstGeom>
        </p:spPr>
      </p:pic>
      <p:sp>
        <p:nvSpPr>
          <p:cNvPr id="3" name="Content Placeholder 2"/>
          <p:cNvSpPr>
            <a:spLocks noGrp="1"/>
          </p:cNvSpPr>
          <p:nvPr>
            <p:ph idx="1"/>
          </p:nvPr>
        </p:nvSpPr>
        <p:spPr/>
        <p:txBody>
          <a:bodyPr/>
          <a:lstStyle/>
          <a:p>
            <a:endParaRPr lang="en-US"/>
          </a:p>
        </p:txBody>
      </p:sp>
      <p:sp>
        <p:nvSpPr>
          <p:cNvPr id="8" name="Title 1"/>
          <p:cNvSpPr txBox="1">
            <a:spLocks/>
          </p:cNvSpPr>
          <p:nvPr/>
        </p:nvSpPr>
        <p:spPr>
          <a:xfrm>
            <a:off x="3403638" y="512290"/>
            <a:ext cx="32511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Select a topic</a:t>
            </a:r>
          </a:p>
        </p:txBody>
      </p:sp>
      <p:cxnSp>
        <p:nvCxnSpPr>
          <p:cNvPr id="9" name="Straight Arrow Connector 8"/>
          <p:cNvCxnSpPr/>
          <p:nvPr/>
        </p:nvCxnSpPr>
        <p:spPr>
          <a:xfrm flipH="1">
            <a:off x="2946400" y="1540933"/>
            <a:ext cx="1100667" cy="249142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71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2946400" y="1540933"/>
            <a:ext cx="1100667" cy="249142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929573" y="1540933"/>
            <a:ext cx="10840853" cy="6858000"/>
          </a:xfrm>
          <a:prstGeom prst="rect">
            <a:avLst/>
          </a:prstGeom>
        </p:spPr>
      </p:pic>
      <p:sp>
        <p:nvSpPr>
          <p:cNvPr id="7" name="Title 1"/>
          <p:cNvSpPr txBox="1">
            <a:spLocks/>
          </p:cNvSpPr>
          <p:nvPr/>
        </p:nvSpPr>
        <p:spPr>
          <a:xfrm>
            <a:off x="670560" y="178180"/>
            <a:ext cx="82417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Read it.. Find out more.</a:t>
            </a:r>
          </a:p>
        </p:txBody>
      </p:sp>
    </p:spTree>
    <p:extLst>
      <p:ext uri="{BB962C8B-B14F-4D97-AF65-F5344CB8AC3E}">
        <p14:creationId xmlns:p14="http://schemas.microsoft.com/office/powerpoint/2010/main" val="6313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find cool science?</a:t>
            </a:r>
          </a:p>
        </p:txBody>
      </p:sp>
      <p:sp>
        <p:nvSpPr>
          <p:cNvPr id="3" name="Content Placeholder 2"/>
          <p:cNvSpPr>
            <a:spLocks noGrp="1"/>
          </p:cNvSpPr>
          <p:nvPr>
            <p:ph idx="1"/>
          </p:nvPr>
        </p:nvSpPr>
        <p:spPr>
          <a:xfrm>
            <a:off x="2851404" y="1646429"/>
            <a:ext cx="6489192" cy="2462784"/>
          </a:xfrm>
        </p:spPr>
        <p:txBody>
          <a:bodyPr>
            <a:normAutofit lnSpcReduction="10000"/>
          </a:bodyPr>
          <a:lstStyle/>
          <a:p>
            <a:pPr marL="0" indent="0">
              <a:buNone/>
            </a:pPr>
            <a:r>
              <a:rPr lang="en-US" dirty="0">
                <a:solidFill>
                  <a:schemeClr val="tx1">
                    <a:lumMod val="50000"/>
                    <a:lumOff val="50000"/>
                  </a:schemeClr>
                </a:solidFill>
              </a:rPr>
              <a:t>IRMA</a:t>
            </a:r>
          </a:p>
          <a:p>
            <a:pPr marL="0" indent="0">
              <a:buNone/>
            </a:pPr>
            <a:r>
              <a:rPr lang="en-US" dirty="0">
                <a:solidFill>
                  <a:schemeClr val="tx1">
                    <a:lumMod val="50000"/>
                    <a:lumOff val="50000"/>
                  </a:schemeClr>
                </a:solidFill>
              </a:rPr>
              <a:t>Research Learning Centers - Research Briefs</a:t>
            </a:r>
          </a:p>
          <a:p>
            <a:pPr marL="0" indent="0">
              <a:buNone/>
            </a:pPr>
            <a:r>
              <a:rPr lang="en-US" dirty="0"/>
              <a:t>Google Scholar</a:t>
            </a:r>
          </a:p>
          <a:p>
            <a:pPr marL="0" indent="0">
              <a:buNone/>
            </a:pPr>
            <a:r>
              <a:rPr lang="en-US" dirty="0">
                <a:solidFill>
                  <a:schemeClr val="tx1">
                    <a:lumMod val="50000"/>
                    <a:lumOff val="50000"/>
                  </a:schemeClr>
                </a:solidFill>
              </a:rPr>
              <a:t>Contact the researcher</a:t>
            </a:r>
          </a:p>
          <a:p>
            <a:pPr marL="0" indent="0">
              <a:buNone/>
            </a:pPr>
            <a:r>
              <a:rPr lang="en-US" dirty="0">
                <a:solidFill>
                  <a:schemeClr val="tx1">
                    <a:lumMod val="50000"/>
                    <a:lumOff val="50000"/>
                  </a:schemeClr>
                </a:solidFill>
              </a:rPr>
              <a:t>Other?</a:t>
            </a:r>
          </a:p>
        </p:txBody>
      </p:sp>
      <p:pic>
        <p:nvPicPr>
          <p:cNvPr id="5" name="Picture 4"/>
          <p:cNvPicPr>
            <a:picLocks noChangeAspect="1"/>
          </p:cNvPicPr>
          <p:nvPr/>
        </p:nvPicPr>
        <p:blipFill>
          <a:blip r:embed="rId3"/>
          <a:stretch>
            <a:fillRect/>
          </a:stretch>
        </p:blipFill>
        <p:spPr>
          <a:xfrm>
            <a:off x="0" y="4072953"/>
            <a:ext cx="12192000" cy="3666371"/>
          </a:xfrm>
          <a:prstGeom prst="rect">
            <a:avLst/>
          </a:prstGeom>
        </p:spPr>
      </p:pic>
    </p:spTree>
    <p:extLst>
      <p:ext uri="{BB962C8B-B14F-4D97-AF65-F5344CB8AC3E}">
        <p14:creationId xmlns:p14="http://schemas.microsoft.com/office/powerpoint/2010/main" val="240905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Google Scholar (</a:t>
            </a:r>
            <a:r>
              <a:rPr lang="en-US" dirty="0" err="1"/>
              <a:t>scholar.google.com</a:t>
            </a:r>
            <a:r>
              <a:rPr lang="en-US" dirty="0"/>
              <a:t>/)</a:t>
            </a:r>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81551" y="1690688"/>
            <a:ext cx="11228898" cy="6858000"/>
          </a:xfrm>
          <a:prstGeom prst="rect">
            <a:avLst/>
          </a:prstGeom>
        </p:spPr>
      </p:pic>
    </p:spTree>
    <p:extLst>
      <p:ext uri="{BB962C8B-B14F-4D97-AF65-F5344CB8AC3E}">
        <p14:creationId xmlns:p14="http://schemas.microsoft.com/office/powerpoint/2010/main" val="1216915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Google Scholar (</a:t>
            </a:r>
            <a:r>
              <a:rPr lang="en-US" dirty="0" err="1"/>
              <a:t>scholar.google.com</a:t>
            </a:r>
            <a:r>
              <a:rPr lang="en-US" dirty="0"/>
              <a:t>/)</a:t>
            </a:r>
          </a:p>
        </p:txBody>
      </p:sp>
      <p:pic>
        <p:nvPicPr>
          <p:cNvPr id="4" name="Picture 3"/>
          <p:cNvPicPr>
            <a:picLocks noChangeAspect="1"/>
          </p:cNvPicPr>
          <p:nvPr/>
        </p:nvPicPr>
        <p:blipFill>
          <a:blip r:embed="rId3"/>
          <a:stretch>
            <a:fillRect/>
          </a:stretch>
        </p:blipFill>
        <p:spPr>
          <a:xfrm>
            <a:off x="1726845" y="0"/>
            <a:ext cx="8738309" cy="6858000"/>
          </a:xfrm>
          <a:prstGeom prst="rect">
            <a:avLst/>
          </a:prstGeom>
        </p:spPr>
      </p:pic>
      <p:sp>
        <p:nvSpPr>
          <p:cNvPr id="5" name="Oval 4"/>
          <p:cNvSpPr/>
          <p:nvPr/>
        </p:nvSpPr>
        <p:spPr>
          <a:xfrm>
            <a:off x="3217334" y="457201"/>
            <a:ext cx="1659467" cy="22013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876801" y="242030"/>
            <a:ext cx="1896495" cy="691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t>OMG</a:t>
            </a:r>
          </a:p>
        </p:txBody>
      </p:sp>
    </p:spTree>
    <p:extLst>
      <p:ext uri="{BB962C8B-B14F-4D97-AF65-F5344CB8AC3E}">
        <p14:creationId xmlns:p14="http://schemas.microsoft.com/office/powerpoint/2010/main" val="957135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Google Scholar (</a:t>
            </a:r>
            <a:r>
              <a:rPr lang="en-US" dirty="0" err="1"/>
              <a:t>scholar.google.com</a:t>
            </a:r>
            <a:r>
              <a:rPr lang="en-US" dirty="0"/>
              <a:t>/)</a:t>
            </a:r>
          </a:p>
        </p:txBody>
      </p:sp>
      <p:pic>
        <p:nvPicPr>
          <p:cNvPr id="4" name="Picture 3"/>
          <p:cNvPicPr>
            <a:picLocks noChangeAspect="1"/>
          </p:cNvPicPr>
          <p:nvPr/>
        </p:nvPicPr>
        <p:blipFill>
          <a:blip r:embed="rId3"/>
          <a:stretch>
            <a:fillRect/>
          </a:stretch>
        </p:blipFill>
        <p:spPr>
          <a:xfrm>
            <a:off x="1726845" y="0"/>
            <a:ext cx="8738309" cy="6858000"/>
          </a:xfrm>
          <a:prstGeom prst="rect">
            <a:avLst/>
          </a:prstGeom>
        </p:spPr>
      </p:pic>
      <p:cxnSp>
        <p:nvCxnSpPr>
          <p:cNvPr id="6" name="Straight Arrow Connector 5"/>
          <p:cNvCxnSpPr/>
          <p:nvPr/>
        </p:nvCxnSpPr>
        <p:spPr>
          <a:xfrm flipV="1">
            <a:off x="1016000" y="1252591"/>
            <a:ext cx="948268" cy="160644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 y="2998231"/>
            <a:ext cx="1896495" cy="691939"/>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Narrow the search</a:t>
            </a:r>
            <a:endParaRPr lang="en-US" dirty="0"/>
          </a:p>
        </p:txBody>
      </p:sp>
    </p:spTree>
    <p:extLst>
      <p:ext uri="{BB962C8B-B14F-4D97-AF65-F5344CB8AC3E}">
        <p14:creationId xmlns:p14="http://schemas.microsoft.com/office/powerpoint/2010/main" val="2010464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4386"/>
            <a:ext cx="12192000" cy="1325563"/>
          </a:xfrm>
        </p:spPr>
        <p:txBody>
          <a:bodyPr/>
          <a:lstStyle/>
          <a:p>
            <a:pPr algn="ctr"/>
            <a:r>
              <a:rPr lang="en-US" dirty="0"/>
              <a:t>Google Scholar (</a:t>
            </a:r>
            <a:r>
              <a:rPr lang="en-US" dirty="0" err="1"/>
              <a:t>scholar.google.com</a:t>
            </a:r>
            <a:r>
              <a:rPr lang="en-US" dirty="0"/>
              <a:t>/)</a:t>
            </a:r>
          </a:p>
        </p:txBody>
      </p:sp>
      <p:pic>
        <p:nvPicPr>
          <p:cNvPr id="4" name="Picture 3"/>
          <p:cNvPicPr>
            <a:picLocks noChangeAspect="1"/>
          </p:cNvPicPr>
          <p:nvPr/>
        </p:nvPicPr>
        <p:blipFill>
          <a:blip r:embed="rId3"/>
          <a:stretch>
            <a:fillRect/>
          </a:stretch>
        </p:blipFill>
        <p:spPr>
          <a:xfrm>
            <a:off x="1726845" y="0"/>
            <a:ext cx="8738309" cy="6858000"/>
          </a:xfrm>
          <a:prstGeom prst="rect">
            <a:avLst/>
          </a:prstGeom>
        </p:spPr>
      </p:pic>
      <p:cxnSp>
        <p:nvCxnSpPr>
          <p:cNvPr id="6" name="Straight Arrow Connector 5"/>
          <p:cNvCxnSpPr/>
          <p:nvPr/>
        </p:nvCxnSpPr>
        <p:spPr>
          <a:xfrm flipH="1" flipV="1">
            <a:off x="5367868" y="224685"/>
            <a:ext cx="4741332" cy="146600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0109200" y="1569403"/>
            <a:ext cx="1896495" cy="691939"/>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Narrow the search</a:t>
            </a:r>
            <a:endParaRPr lang="en-US" dirty="0"/>
          </a:p>
        </p:txBody>
      </p:sp>
    </p:spTree>
    <p:extLst>
      <p:ext uri="{BB962C8B-B14F-4D97-AF65-F5344CB8AC3E}">
        <p14:creationId xmlns:p14="http://schemas.microsoft.com/office/powerpoint/2010/main" val="947413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696" y="0"/>
            <a:ext cx="8600607" cy="6858000"/>
          </a:xfrm>
          <a:prstGeom prst="rect">
            <a:avLst/>
          </a:prstGeom>
        </p:spPr>
      </p:pic>
      <p:cxnSp>
        <p:nvCxnSpPr>
          <p:cNvPr id="6" name="Straight Arrow Connector 5"/>
          <p:cNvCxnSpPr/>
          <p:nvPr/>
        </p:nvCxnSpPr>
        <p:spPr>
          <a:xfrm flipV="1">
            <a:off x="812800" y="905723"/>
            <a:ext cx="1253067" cy="141414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 y="2452688"/>
            <a:ext cx="1896495" cy="691939"/>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Narrow the search</a:t>
            </a:r>
          </a:p>
        </p:txBody>
      </p:sp>
      <p:cxnSp>
        <p:nvCxnSpPr>
          <p:cNvPr id="10" name="Straight Arrow Connector 9"/>
          <p:cNvCxnSpPr/>
          <p:nvPr/>
        </p:nvCxnSpPr>
        <p:spPr>
          <a:xfrm flipV="1">
            <a:off x="2065867" y="905723"/>
            <a:ext cx="1327964" cy="370144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356001" y="5040645"/>
            <a:ext cx="1896495" cy="691939"/>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This sounds cool!</a:t>
            </a:r>
          </a:p>
        </p:txBody>
      </p:sp>
    </p:spTree>
    <p:extLst>
      <p:ext uri="{BB962C8B-B14F-4D97-AF65-F5344CB8AC3E}">
        <p14:creationId xmlns:p14="http://schemas.microsoft.com/office/powerpoint/2010/main" val="1059292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flipV="1">
            <a:off x="812800" y="905723"/>
            <a:ext cx="1253067" cy="141414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 y="2452688"/>
            <a:ext cx="1896495" cy="691939"/>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Narrow the search</a:t>
            </a:r>
          </a:p>
        </p:txBody>
      </p:sp>
      <p:cxnSp>
        <p:nvCxnSpPr>
          <p:cNvPr id="10" name="Straight Arrow Connector 9"/>
          <p:cNvCxnSpPr/>
          <p:nvPr/>
        </p:nvCxnSpPr>
        <p:spPr>
          <a:xfrm flipV="1">
            <a:off x="2065867" y="905723"/>
            <a:ext cx="1327964" cy="370144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356001" y="5040645"/>
            <a:ext cx="1896495" cy="691939"/>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This sounds cool!</a:t>
            </a:r>
          </a:p>
        </p:txBody>
      </p:sp>
      <p:pic>
        <p:nvPicPr>
          <p:cNvPr id="2" name="Picture 1"/>
          <p:cNvPicPr>
            <a:picLocks noChangeAspect="1"/>
          </p:cNvPicPr>
          <p:nvPr/>
        </p:nvPicPr>
        <p:blipFill>
          <a:blip r:embed="rId3"/>
          <a:stretch>
            <a:fillRect/>
          </a:stretch>
        </p:blipFill>
        <p:spPr>
          <a:xfrm>
            <a:off x="0" y="32657"/>
            <a:ext cx="12192000" cy="6792686"/>
          </a:xfrm>
          <a:prstGeom prst="rect">
            <a:avLst/>
          </a:prstGeom>
        </p:spPr>
      </p:pic>
      <p:cxnSp>
        <p:nvCxnSpPr>
          <p:cNvPr id="8" name="Straight Arrow Connector 7"/>
          <p:cNvCxnSpPr/>
          <p:nvPr/>
        </p:nvCxnSpPr>
        <p:spPr>
          <a:xfrm flipH="1" flipV="1">
            <a:off x="6922152" y="3190958"/>
            <a:ext cx="750857" cy="23804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460435" y="3001617"/>
            <a:ext cx="461718" cy="29940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1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30711" y="0"/>
            <a:ext cx="8330577" cy="6858000"/>
          </a:xfrm>
          <a:prstGeom prst="rect">
            <a:avLst/>
          </a:prstGeom>
        </p:spPr>
      </p:pic>
      <p:cxnSp>
        <p:nvCxnSpPr>
          <p:cNvPr id="6" name="Straight Arrow Connector 5"/>
          <p:cNvCxnSpPr/>
          <p:nvPr/>
        </p:nvCxnSpPr>
        <p:spPr>
          <a:xfrm>
            <a:off x="1289825" y="3144627"/>
            <a:ext cx="1213338" cy="112843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 y="2452688"/>
            <a:ext cx="1896495" cy="69193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PAYWALL</a:t>
            </a:r>
          </a:p>
        </p:txBody>
      </p:sp>
      <p:sp>
        <p:nvSpPr>
          <p:cNvPr id="11" name="Title 1"/>
          <p:cNvSpPr txBox="1">
            <a:spLocks/>
          </p:cNvSpPr>
          <p:nvPr/>
        </p:nvSpPr>
        <p:spPr>
          <a:xfrm>
            <a:off x="9515060" y="2106718"/>
            <a:ext cx="2113723" cy="69193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Two options:</a:t>
            </a:r>
            <a:endParaRPr lang="en-US" dirty="0"/>
          </a:p>
        </p:txBody>
      </p:sp>
      <p:sp>
        <p:nvSpPr>
          <p:cNvPr id="12" name="Title 1"/>
          <p:cNvSpPr txBox="1">
            <a:spLocks/>
          </p:cNvSpPr>
          <p:nvPr/>
        </p:nvSpPr>
        <p:spPr>
          <a:xfrm>
            <a:off x="9667460" y="2798657"/>
            <a:ext cx="2113723" cy="691939"/>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Pick another article</a:t>
            </a:r>
          </a:p>
          <a:p>
            <a:endParaRPr lang="en-US" dirty="0"/>
          </a:p>
          <a:p>
            <a:r>
              <a:rPr lang="en-US" dirty="0"/>
              <a:t>Find it elsewhere</a:t>
            </a:r>
          </a:p>
        </p:txBody>
      </p:sp>
    </p:spTree>
    <p:extLst>
      <p:ext uri="{BB962C8B-B14F-4D97-AF65-F5344CB8AC3E}">
        <p14:creationId xmlns:p14="http://schemas.microsoft.com/office/powerpoint/2010/main" val="52563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9509"/>
            <a:ext cx="10515600" cy="1325563"/>
          </a:xfrm>
        </p:spPr>
        <p:txBody>
          <a:bodyPr/>
          <a:lstStyle/>
          <a:p>
            <a:pPr algn="ctr"/>
            <a:r>
              <a:rPr lang="en-US" dirty="0"/>
              <a:t>IRMA  (https://</a:t>
            </a:r>
            <a:r>
              <a:rPr lang="en-US" dirty="0" err="1"/>
              <a:t>irma.nps.gov</a:t>
            </a:r>
            <a:r>
              <a:rPr lang="en-US" dirty="0"/>
              <a:t>/Portal/)</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825625"/>
            <a:ext cx="12192000" cy="6092054"/>
          </a:xfrm>
          <a:prstGeom prst="rect">
            <a:avLst/>
          </a:prstGeom>
        </p:spPr>
      </p:pic>
    </p:spTree>
    <p:extLst>
      <p:ext uri="{BB962C8B-B14F-4D97-AF65-F5344CB8AC3E}">
        <p14:creationId xmlns:p14="http://schemas.microsoft.com/office/powerpoint/2010/main" val="1295599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696" y="0"/>
            <a:ext cx="8600607" cy="6858000"/>
          </a:xfrm>
          <a:prstGeom prst="rect">
            <a:avLst/>
          </a:prstGeom>
        </p:spPr>
      </p:pic>
      <p:cxnSp>
        <p:nvCxnSpPr>
          <p:cNvPr id="6" name="Straight Arrow Connector 5"/>
          <p:cNvCxnSpPr/>
          <p:nvPr/>
        </p:nvCxnSpPr>
        <p:spPr>
          <a:xfrm>
            <a:off x="2053534" y="4459850"/>
            <a:ext cx="1340297" cy="34597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57039" y="4113881"/>
            <a:ext cx="1896495" cy="69193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Option 1</a:t>
            </a:r>
          </a:p>
        </p:txBody>
      </p:sp>
      <p:cxnSp>
        <p:nvCxnSpPr>
          <p:cNvPr id="8" name="Straight Arrow Connector 7"/>
          <p:cNvCxnSpPr/>
          <p:nvPr/>
        </p:nvCxnSpPr>
        <p:spPr>
          <a:xfrm>
            <a:off x="2053534" y="4459850"/>
            <a:ext cx="1340297" cy="127273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215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6673" y="0"/>
            <a:ext cx="1896495" cy="69193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Option 2</a:t>
            </a:r>
          </a:p>
        </p:txBody>
      </p:sp>
      <p:pic>
        <p:nvPicPr>
          <p:cNvPr id="2" name="Picture 1"/>
          <p:cNvPicPr>
            <a:picLocks noChangeAspect="1"/>
          </p:cNvPicPr>
          <p:nvPr/>
        </p:nvPicPr>
        <p:blipFill>
          <a:blip r:embed="rId3"/>
          <a:stretch>
            <a:fillRect/>
          </a:stretch>
        </p:blipFill>
        <p:spPr>
          <a:xfrm>
            <a:off x="0" y="841062"/>
            <a:ext cx="12192000" cy="6487840"/>
          </a:xfrm>
          <a:prstGeom prst="rect">
            <a:avLst/>
          </a:prstGeom>
        </p:spPr>
      </p:pic>
    </p:spTree>
    <p:extLst>
      <p:ext uri="{BB962C8B-B14F-4D97-AF65-F5344CB8AC3E}">
        <p14:creationId xmlns:p14="http://schemas.microsoft.com/office/powerpoint/2010/main" val="292114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527774" y="0"/>
            <a:ext cx="1896495" cy="69193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Option 2</a:t>
            </a:r>
          </a:p>
        </p:txBody>
      </p:sp>
      <p:pic>
        <p:nvPicPr>
          <p:cNvPr id="3" name="Picture 2"/>
          <p:cNvPicPr>
            <a:picLocks noChangeAspect="1"/>
          </p:cNvPicPr>
          <p:nvPr/>
        </p:nvPicPr>
        <p:blipFill>
          <a:blip r:embed="rId3"/>
          <a:stretch>
            <a:fillRect/>
          </a:stretch>
        </p:blipFill>
        <p:spPr>
          <a:xfrm>
            <a:off x="0" y="729540"/>
            <a:ext cx="12192000" cy="6128460"/>
          </a:xfrm>
          <a:prstGeom prst="rect">
            <a:avLst/>
          </a:prstGeom>
        </p:spPr>
      </p:pic>
      <p:cxnSp>
        <p:nvCxnSpPr>
          <p:cNvPr id="5" name="Straight Arrow Connector 4"/>
          <p:cNvCxnSpPr/>
          <p:nvPr/>
        </p:nvCxnSpPr>
        <p:spPr>
          <a:xfrm flipH="1">
            <a:off x="7833862" y="729540"/>
            <a:ext cx="1091477" cy="353901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702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269178" y="136991"/>
            <a:ext cx="1896495" cy="69193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Shhhh</a:t>
            </a:r>
            <a:r>
              <a:rPr lang="en-US" dirty="0"/>
              <a:t>!</a:t>
            </a:r>
          </a:p>
        </p:txBody>
      </p:sp>
      <p:pic>
        <p:nvPicPr>
          <p:cNvPr id="2" name="Picture 1"/>
          <p:cNvPicPr>
            <a:picLocks noChangeAspect="1"/>
          </p:cNvPicPr>
          <p:nvPr/>
        </p:nvPicPr>
        <p:blipFill>
          <a:blip r:embed="rId3"/>
          <a:stretch>
            <a:fillRect/>
          </a:stretch>
        </p:blipFill>
        <p:spPr>
          <a:xfrm>
            <a:off x="0" y="1210418"/>
            <a:ext cx="12192000" cy="6311759"/>
          </a:xfrm>
          <a:prstGeom prst="rect">
            <a:avLst/>
          </a:prstGeom>
        </p:spPr>
      </p:pic>
      <p:cxnSp>
        <p:nvCxnSpPr>
          <p:cNvPr id="6" name="Straight Arrow Connector 5"/>
          <p:cNvCxnSpPr/>
          <p:nvPr/>
        </p:nvCxnSpPr>
        <p:spPr>
          <a:xfrm>
            <a:off x="10217426" y="729540"/>
            <a:ext cx="1331844" cy="48087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569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find cool science?</a:t>
            </a:r>
          </a:p>
        </p:txBody>
      </p:sp>
      <p:sp>
        <p:nvSpPr>
          <p:cNvPr id="3" name="Content Placeholder 2"/>
          <p:cNvSpPr>
            <a:spLocks noGrp="1"/>
          </p:cNvSpPr>
          <p:nvPr>
            <p:ph idx="1"/>
          </p:nvPr>
        </p:nvSpPr>
        <p:spPr>
          <a:xfrm>
            <a:off x="2851404" y="1646429"/>
            <a:ext cx="6489192" cy="2462784"/>
          </a:xfrm>
        </p:spPr>
        <p:txBody>
          <a:bodyPr>
            <a:normAutofit lnSpcReduction="10000"/>
          </a:bodyPr>
          <a:lstStyle/>
          <a:p>
            <a:pPr marL="0" indent="0">
              <a:buNone/>
            </a:pPr>
            <a:r>
              <a:rPr lang="en-US" dirty="0">
                <a:solidFill>
                  <a:schemeClr val="tx1">
                    <a:lumMod val="50000"/>
                    <a:lumOff val="50000"/>
                  </a:schemeClr>
                </a:solidFill>
              </a:rPr>
              <a:t>IRMA</a:t>
            </a:r>
          </a:p>
          <a:p>
            <a:pPr marL="0" indent="0">
              <a:buNone/>
            </a:pPr>
            <a:r>
              <a:rPr lang="en-US" dirty="0">
                <a:solidFill>
                  <a:schemeClr val="tx1">
                    <a:lumMod val="50000"/>
                    <a:lumOff val="50000"/>
                  </a:schemeClr>
                </a:solidFill>
              </a:rPr>
              <a:t>Research Learning Centers - Research Briefs</a:t>
            </a:r>
          </a:p>
          <a:p>
            <a:pPr marL="0" indent="0">
              <a:buNone/>
            </a:pPr>
            <a:r>
              <a:rPr lang="en-US" dirty="0">
                <a:solidFill>
                  <a:schemeClr val="tx1">
                    <a:lumMod val="50000"/>
                    <a:lumOff val="50000"/>
                  </a:schemeClr>
                </a:solidFill>
              </a:rPr>
              <a:t>Google Scholar</a:t>
            </a:r>
          </a:p>
          <a:p>
            <a:pPr marL="0" indent="0">
              <a:buNone/>
            </a:pPr>
            <a:r>
              <a:rPr lang="en-US" dirty="0"/>
              <a:t>Contact the researcher</a:t>
            </a:r>
          </a:p>
          <a:p>
            <a:pPr marL="0" indent="0">
              <a:buNone/>
            </a:pPr>
            <a:r>
              <a:rPr lang="en-US" dirty="0">
                <a:solidFill>
                  <a:schemeClr val="tx1">
                    <a:lumMod val="50000"/>
                    <a:lumOff val="50000"/>
                  </a:schemeClr>
                </a:solidFill>
              </a:rPr>
              <a:t>Other?</a:t>
            </a:r>
          </a:p>
        </p:txBody>
      </p:sp>
      <p:pic>
        <p:nvPicPr>
          <p:cNvPr id="5" name="Picture 4"/>
          <p:cNvPicPr>
            <a:picLocks noChangeAspect="1"/>
          </p:cNvPicPr>
          <p:nvPr/>
        </p:nvPicPr>
        <p:blipFill>
          <a:blip r:embed="rId3"/>
          <a:stretch>
            <a:fillRect/>
          </a:stretch>
        </p:blipFill>
        <p:spPr>
          <a:xfrm>
            <a:off x="0" y="4072953"/>
            <a:ext cx="12192000" cy="3666371"/>
          </a:xfrm>
          <a:prstGeom prst="rect">
            <a:avLst/>
          </a:prstGeom>
        </p:spPr>
      </p:pic>
    </p:spTree>
    <p:extLst>
      <p:ext uri="{BB962C8B-B14F-4D97-AF65-F5344CB8AC3E}">
        <p14:creationId xmlns:p14="http://schemas.microsoft.com/office/powerpoint/2010/main" val="1765957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Follow the Research on Social Media</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020768" y="1825625"/>
            <a:ext cx="10150464" cy="6858000"/>
          </a:xfrm>
          <a:prstGeom prst="rect">
            <a:avLst/>
          </a:prstGeom>
        </p:spPr>
      </p:pic>
    </p:spTree>
    <p:extLst>
      <p:ext uri="{BB962C8B-B14F-4D97-AF65-F5344CB8AC3E}">
        <p14:creationId xmlns:p14="http://schemas.microsoft.com/office/powerpoint/2010/main" val="301739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Other options?</a:t>
            </a:r>
          </a:p>
        </p:txBody>
      </p:sp>
      <p:pic>
        <p:nvPicPr>
          <p:cNvPr id="1026" name="Picture 2" descr="mage result for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570672"/>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107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Science Daily &amp; other popular science sites</a:t>
            </a:r>
          </a:p>
        </p:txBody>
      </p:sp>
      <p:pic>
        <p:nvPicPr>
          <p:cNvPr id="3" name="Picture 2"/>
          <p:cNvPicPr>
            <a:picLocks noChangeAspect="1"/>
          </p:cNvPicPr>
          <p:nvPr/>
        </p:nvPicPr>
        <p:blipFill>
          <a:blip r:embed="rId3"/>
          <a:stretch>
            <a:fillRect/>
          </a:stretch>
        </p:blipFill>
        <p:spPr>
          <a:xfrm>
            <a:off x="0" y="1690688"/>
            <a:ext cx="12192000" cy="6853491"/>
          </a:xfrm>
          <a:prstGeom prst="rect">
            <a:avLst/>
          </a:prstGeom>
        </p:spPr>
      </p:pic>
    </p:spTree>
    <p:extLst>
      <p:ext uri="{BB962C8B-B14F-4D97-AF65-F5344CB8AC3E}">
        <p14:creationId xmlns:p14="http://schemas.microsoft.com/office/powerpoint/2010/main" val="395530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pPr algn="ctr"/>
            <a:r>
              <a:rPr lang="en-US" sz="5000" dirty="0"/>
              <a:t>So now what?</a:t>
            </a:r>
          </a:p>
        </p:txBody>
      </p:sp>
      <p:sp>
        <p:nvSpPr>
          <p:cNvPr id="4" name="Content Placeholder 2"/>
          <p:cNvSpPr>
            <a:spLocks noGrp="1"/>
          </p:cNvSpPr>
          <p:nvPr>
            <p:ph idx="1"/>
          </p:nvPr>
        </p:nvSpPr>
        <p:spPr>
          <a:xfrm>
            <a:off x="324928" y="2025991"/>
            <a:ext cx="11542144" cy="2950046"/>
          </a:xfrm>
        </p:spPr>
        <p:txBody>
          <a:bodyPr>
            <a:normAutofit fontScale="92500" lnSpcReduction="10000"/>
          </a:bodyPr>
          <a:lstStyle/>
          <a:p>
            <a:pPr marL="0" indent="0">
              <a:buNone/>
            </a:pPr>
            <a:endParaRPr lang="en-US" sz="3500" dirty="0"/>
          </a:p>
          <a:p>
            <a:pPr marL="0" indent="0">
              <a:buNone/>
            </a:pPr>
            <a:r>
              <a:rPr lang="en-US" sz="3500" dirty="0"/>
              <a:t>	Martha sent a worksheet to help you read primary articles 	for understanding.  She also sent an article.</a:t>
            </a:r>
          </a:p>
          <a:p>
            <a:pPr marL="0" indent="0">
              <a:buNone/>
            </a:pPr>
            <a:endParaRPr lang="en-US" sz="3500" dirty="0"/>
          </a:p>
          <a:p>
            <a:pPr marL="0" indent="0">
              <a:buNone/>
            </a:pPr>
            <a:r>
              <a:rPr lang="en-US" sz="3500" dirty="0"/>
              <a:t>	We will all work on the same article and fill in the worksheet 	together. </a:t>
            </a:r>
          </a:p>
        </p:txBody>
      </p:sp>
    </p:spTree>
    <p:extLst>
      <p:ext uri="{BB962C8B-B14F-4D97-AF65-F5344CB8AC3E}">
        <p14:creationId xmlns:p14="http://schemas.microsoft.com/office/powerpoint/2010/main" val="1601421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261935-ACFD-D244-878A-5306394C5810}"/>
              </a:ext>
            </a:extLst>
          </p:cNvPr>
          <p:cNvPicPr>
            <a:picLocks noChangeAspect="1"/>
          </p:cNvPicPr>
          <p:nvPr/>
        </p:nvPicPr>
        <p:blipFill>
          <a:blip r:embed="rId3"/>
          <a:stretch>
            <a:fillRect/>
          </a:stretch>
        </p:blipFill>
        <p:spPr>
          <a:xfrm>
            <a:off x="559817" y="0"/>
            <a:ext cx="11072365" cy="6858000"/>
          </a:xfrm>
          <a:prstGeom prst="rect">
            <a:avLst/>
          </a:prstGeom>
        </p:spPr>
      </p:pic>
      <p:sp>
        <p:nvSpPr>
          <p:cNvPr id="5" name="Title 1"/>
          <p:cNvSpPr txBox="1">
            <a:spLocks/>
          </p:cNvSpPr>
          <p:nvPr/>
        </p:nvSpPr>
        <p:spPr>
          <a:xfrm>
            <a:off x="7303325" y="2369015"/>
            <a:ext cx="20425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Reports </a:t>
            </a:r>
          </a:p>
        </p:txBody>
      </p:sp>
      <p:cxnSp>
        <p:nvCxnSpPr>
          <p:cNvPr id="6" name="Straight Arrow Connector 5"/>
          <p:cNvCxnSpPr>
            <a:cxnSpLocks/>
          </p:cNvCxnSpPr>
          <p:nvPr/>
        </p:nvCxnSpPr>
        <p:spPr>
          <a:xfrm flipH="1">
            <a:off x="4264826" y="3218213"/>
            <a:ext cx="3038499" cy="277233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187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825625"/>
            <a:ext cx="12192000" cy="6092054"/>
          </a:xfrm>
          <a:prstGeom prst="rect">
            <a:avLst/>
          </a:prstGeom>
        </p:spPr>
      </p:pic>
      <p:sp>
        <p:nvSpPr>
          <p:cNvPr id="6" name="Title 1"/>
          <p:cNvSpPr>
            <a:spLocks noGrp="1"/>
          </p:cNvSpPr>
          <p:nvPr>
            <p:ph type="title"/>
          </p:nvPr>
        </p:nvSpPr>
        <p:spPr>
          <a:xfrm>
            <a:off x="6244698" y="178180"/>
            <a:ext cx="1578429" cy="1325563"/>
          </a:xfrm>
        </p:spPr>
        <p:txBody>
          <a:bodyPr/>
          <a:lstStyle/>
          <a:p>
            <a:r>
              <a:rPr lang="en-US"/>
              <a:t>Login</a:t>
            </a:r>
            <a:endParaRPr lang="en-US" dirty="0"/>
          </a:p>
        </p:txBody>
      </p:sp>
      <p:cxnSp>
        <p:nvCxnSpPr>
          <p:cNvPr id="7" name="Straight Arrow Connector 6"/>
          <p:cNvCxnSpPr/>
          <p:nvPr/>
        </p:nvCxnSpPr>
        <p:spPr>
          <a:xfrm>
            <a:off x="7823127" y="1137762"/>
            <a:ext cx="1475232" cy="165887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411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822450"/>
            <a:ext cx="12192000" cy="5253818"/>
          </a:xfrm>
          <a:prstGeom prst="rect">
            <a:avLst/>
          </a:prstGeom>
        </p:spPr>
      </p:pic>
      <p:sp>
        <p:nvSpPr>
          <p:cNvPr id="5" name="Title 1"/>
          <p:cNvSpPr txBox="1">
            <a:spLocks/>
          </p:cNvSpPr>
          <p:nvPr/>
        </p:nvSpPr>
        <p:spPr>
          <a:xfrm>
            <a:off x="6244698" y="178180"/>
            <a:ext cx="1777638"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Annual Reports </a:t>
            </a:r>
            <a:endParaRPr lang="en-US" dirty="0"/>
          </a:p>
        </p:txBody>
      </p:sp>
      <p:cxnSp>
        <p:nvCxnSpPr>
          <p:cNvPr id="6" name="Straight Arrow Connector 5"/>
          <p:cNvCxnSpPr/>
          <p:nvPr/>
        </p:nvCxnSpPr>
        <p:spPr>
          <a:xfrm flipH="1">
            <a:off x="3718560" y="1332834"/>
            <a:ext cx="2677341" cy="161763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216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5" name="Title 1"/>
          <p:cNvSpPr txBox="1">
            <a:spLocks/>
          </p:cNvSpPr>
          <p:nvPr/>
        </p:nvSpPr>
        <p:spPr>
          <a:xfrm>
            <a:off x="670560" y="178180"/>
            <a:ext cx="121798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There are a number of search areas to fill</a:t>
            </a:r>
          </a:p>
        </p:txBody>
      </p:sp>
      <p:pic>
        <p:nvPicPr>
          <p:cNvPr id="6" name="Picture 5"/>
          <p:cNvPicPr>
            <a:picLocks noChangeAspect="1"/>
          </p:cNvPicPr>
          <p:nvPr/>
        </p:nvPicPr>
        <p:blipFill>
          <a:blip r:embed="rId3"/>
          <a:stretch>
            <a:fillRect/>
          </a:stretch>
        </p:blipFill>
        <p:spPr>
          <a:xfrm>
            <a:off x="0" y="1825625"/>
            <a:ext cx="12192000" cy="5948141"/>
          </a:xfrm>
          <a:prstGeom prst="rect">
            <a:avLst/>
          </a:prstGeom>
        </p:spPr>
      </p:pic>
    </p:spTree>
    <p:extLst>
      <p:ext uri="{BB962C8B-B14F-4D97-AF65-F5344CB8AC3E}">
        <p14:creationId xmlns:p14="http://schemas.microsoft.com/office/powerpoint/2010/main" val="300453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825625"/>
            <a:ext cx="12192000" cy="5896558"/>
          </a:xfrm>
          <a:prstGeom prst="rect">
            <a:avLst/>
          </a:prstGeom>
        </p:spPr>
      </p:pic>
      <p:sp>
        <p:nvSpPr>
          <p:cNvPr id="5" name="Title 1"/>
          <p:cNvSpPr txBox="1">
            <a:spLocks/>
          </p:cNvSpPr>
          <p:nvPr/>
        </p:nvSpPr>
        <p:spPr>
          <a:xfrm>
            <a:off x="6244698" y="178180"/>
            <a:ext cx="2375046"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Search Parameters</a:t>
            </a:r>
            <a:endParaRPr lang="en-US" dirty="0"/>
          </a:p>
        </p:txBody>
      </p:sp>
      <p:cxnSp>
        <p:nvCxnSpPr>
          <p:cNvPr id="6" name="Straight Arrow Connector 5"/>
          <p:cNvCxnSpPr/>
          <p:nvPr/>
        </p:nvCxnSpPr>
        <p:spPr>
          <a:xfrm flipH="1">
            <a:off x="2877312" y="1332834"/>
            <a:ext cx="3518590" cy="258079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956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5" name="Title 1"/>
          <p:cNvSpPr txBox="1">
            <a:spLocks/>
          </p:cNvSpPr>
          <p:nvPr/>
        </p:nvSpPr>
        <p:spPr>
          <a:xfrm>
            <a:off x="670560" y="178180"/>
            <a:ext cx="121798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I’ve selected Wildlife at INDU</a:t>
            </a:r>
          </a:p>
        </p:txBody>
      </p:sp>
      <p:pic>
        <p:nvPicPr>
          <p:cNvPr id="6" name="Picture 5"/>
          <p:cNvPicPr>
            <a:picLocks noChangeAspect="1"/>
          </p:cNvPicPr>
          <p:nvPr/>
        </p:nvPicPr>
        <p:blipFill>
          <a:blip r:embed="rId3"/>
          <a:stretch>
            <a:fillRect/>
          </a:stretch>
        </p:blipFill>
        <p:spPr>
          <a:xfrm>
            <a:off x="0" y="1825625"/>
            <a:ext cx="12192000" cy="5948141"/>
          </a:xfrm>
          <a:prstGeom prst="rect">
            <a:avLst/>
          </a:prstGeom>
        </p:spPr>
      </p:pic>
    </p:spTree>
    <p:extLst>
      <p:ext uri="{BB962C8B-B14F-4D97-AF65-F5344CB8AC3E}">
        <p14:creationId xmlns:p14="http://schemas.microsoft.com/office/powerpoint/2010/main" val="2730178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1320</TotalTime>
  <Words>1957</Words>
  <Application>Microsoft Macintosh PowerPoint</Application>
  <PresentationFormat>Widescreen</PresentationFormat>
  <Paragraphs>150</Paragraphs>
  <Slides>38</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How do I find cool science?</vt:lpstr>
      <vt:lpstr>How do I find cool science?</vt:lpstr>
      <vt:lpstr>IRMA  (https://irma.nps.gov/Portal/)</vt:lpstr>
      <vt:lpstr>PowerPoint Presentation</vt:lpstr>
      <vt:lpstr>Login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find cool science?</vt:lpstr>
      <vt:lpstr>Research Learning Centers  (www.nps.gov/rlc/index.htm)</vt:lpstr>
      <vt:lpstr>Find an RLC</vt:lpstr>
      <vt:lpstr>PowerPoint Presentation</vt:lpstr>
      <vt:lpstr>Find the one closest to you or within a similar biome</vt:lpstr>
      <vt:lpstr>PowerPoint Presentation</vt:lpstr>
      <vt:lpstr>PowerPoint Presentation</vt:lpstr>
      <vt:lpstr>PowerPoint Presentation</vt:lpstr>
      <vt:lpstr>PowerPoint Presentation</vt:lpstr>
      <vt:lpstr>How do I find cool science?</vt:lpstr>
      <vt:lpstr>Google Scholar (scholar.google.com/)</vt:lpstr>
      <vt:lpstr>Google Scholar (scholar.google.com/)</vt:lpstr>
      <vt:lpstr>Google Scholar (scholar.google.com/)</vt:lpstr>
      <vt:lpstr>Google Scholar (scholar.google.com/)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find cool science?</vt:lpstr>
      <vt:lpstr>Follow the Research on Social Media</vt:lpstr>
      <vt:lpstr>Other options?</vt:lpstr>
      <vt:lpstr>Science Daily &amp; other popular science sites</vt:lpstr>
      <vt:lpstr>So now what?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Allen</dc:creator>
  <cp:lastModifiedBy>Allen, Louise</cp:lastModifiedBy>
  <cp:revision>25</cp:revision>
  <dcterms:created xsi:type="dcterms:W3CDTF">2019-04-09T13:08:37Z</dcterms:created>
  <dcterms:modified xsi:type="dcterms:W3CDTF">2020-06-25T20:25:16Z</dcterms:modified>
</cp:coreProperties>
</file>