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56" r:id="rId2"/>
    <p:sldId id="257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BFFF6"/>
    <a:srgbClr val="26A7CF"/>
    <a:srgbClr val="1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-104" y="-10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handoutMaster" Target="handoutMasters/handoutMaster1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264403-193D-C44D-B3B8-F949B66310B5}" type="datetimeFigureOut">
              <a:rPr lang="en-US" smtClean="0"/>
              <a:t>3/31/14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9748D0-9D61-1E40-968B-8D4C251C16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25104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BE0CA5-7D8D-4A41-818B-9774BA0F7ACB}" type="datetimeFigureOut">
              <a:rPr lang="en-US" smtClean="0"/>
              <a:t>3/31/14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308876-1623-7442-A06C-678A6AF8A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64546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D1A0D-CB4E-F944-A0EB-E02E53F00C51}" type="datetime1">
              <a:rPr lang="en-US" smtClean="0"/>
              <a:t>3/31/14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599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1A593-E90C-0D49-B01C-EA35432063F7}" type="datetime1">
              <a:rPr lang="en-US" smtClean="0"/>
              <a:t>3/31/14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996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F37DD-B62C-EE4E-91DE-C4000CBA2857}" type="datetime1">
              <a:rPr lang="en-US" smtClean="0"/>
              <a:t>3/31/14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532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739EA-34DF-A740-8D38-48156F535BBF}" type="datetime1">
              <a:rPr lang="en-US" smtClean="0"/>
              <a:t>3/31/14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903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5D21C-B0E7-BC47-9D20-0D5BBC7DE89C}" type="datetime1">
              <a:rPr lang="en-US" smtClean="0"/>
              <a:t>3/31/14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66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4589D-4533-4B41-9C48-E9E25C27C88A}" type="datetime1">
              <a:rPr lang="en-US" smtClean="0"/>
              <a:t>3/31/14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061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C01B-065C-5C48-BEE6-AAED7602033A}" type="datetime1">
              <a:rPr lang="en-US" smtClean="0"/>
              <a:t>3/31/14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028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0500C-5DEE-1648-8FAE-DC180B566362}" type="datetime1">
              <a:rPr lang="en-US" smtClean="0"/>
              <a:t>3/31/14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306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B0CDC-B5D3-3F4C-8CC2-45D60B374D7F}" type="datetime1">
              <a:rPr lang="en-US" smtClean="0"/>
              <a:t>3/31/14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8895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2DD4C-FB99-4C46-827E-2549D1F86E3A}" type="datetime1">
              <a:rPr lang="en-US" smtClean="0"/>
              <a:t>3/31/14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318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6A743-0305-984B-AB7B-52B828CF7AF8}" type="datetime1">
              <a:rPr lang="en-US" smtClean="0"/>
              <a:t>3/31/14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9795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4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26A7CF">
                <a:alpha val="29000"/>
              </a:srgbClr>
            </a:gs>
            <a:gs pos="100000">
              <a:srgbClr val="FFFFFF">
                <a:alpha val="29000"/>
              </a:srgb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995680"/>
            <a:ext cx="8229600" cy="11074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            Title style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468880"/>
            <a:ext cx="8229600" cy="36572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4E380B-5ECA-7541-89E5-2BB5E45AB482}" type="datetime1">
              <a:rPr lang="en-US" smtClean="0"/>
              <a:t>3/31/14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Arctic Biocomplexity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6A7CF"/>
                </a:solidFill>
              </a:defRPr>
            </a:lvl1pPr>
          </a:lstStyle>
          <a:p>
            <a:r>
              <a:rPr lang="en-US" b="1" smtClean="0"/>
              <a:t> </a:t>
            </a:r>
            <a:endParaRPr lang="en-US" b="1" dirty="0"/>
          </a:p>
        </p:txBody>
      </p:sp>
      <p:pic>
        <p:nvPicPr>
          <p:cNvPr id="8" name="Picture 7" descr="Screen Shot 2013-02-17 at 11.57.27 AM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73495"/>
            <a:ext cx="2198830" cy="347980"/>
          </a:xfrm>
          <a:prstGeom prst="rect">
            <a:avLst/>
          </a:prstGeom>
        </p:spPr>
      </p:pic>
      <p:pic>
        <p:nvPicPr>
          <p:cNvPr id="7" name="Picture 6" descr="Arctic_header2.jp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946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dist" defTabSz="457200" rtl="0" eaLnBrk="1" latinLnBrk="0" hangingPunct="1">
        <a:spcBef>
          <a:spcPct val="0"/>
        </a:spcBef>
        <a:buNone/>
        <a:defRPr sz="4400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3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2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rgbClr val="008000"/>
                </a:solidFill>
              </a:rPr>
              <a:t>Lesson 1 – The Challenge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rgbClr val="7F7F7F"/>
                </a:solidFill>
              </a:rPr>
              <a:t>Biocomplexity</a:t>
            </a:r>
            <a:endParaRPr lang="en-US" b="1" dirty="0">
              <a:solidFill>
                <a:srgbClr val="7F7F7F"/>
              </a:solidFill>
            </a:endParaRPr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z="1200" smtClean="0"/>
              <a:t>1</a:t>
            </a:fld>
            <a:endParaRPr lang="en-US" sz="1200"/>
          </a:p>
        </p:txBody>
      </p:sp>
      <p:pic>
        <p:nvPicPr>
          <p:cNvPr id="2" name="Picture 1" descr="arctic_17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816763"/>
            <a:ext cx="4122554" cy="261095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960251" y="2380726"/>
            <a:ext cx="361972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The effects of coupling between human activities and Earth system processes shows most dramatically in the Arctic.</a:t>
            </a:r>
          </a:p>
          <a:p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You will explore these connections through the lives of 5 arctic species. </a:t>
            </a:r>
            <a:endParaRPr lang="en-US" sz="2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82555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Biocomplexity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2</a:t>
            </a:fld>
            <a:endParaRPr lang="en-US" dirty="0"/>
          </a:p>
        </p:txBody>
      </p:sp>
      <p:pic>
        <p:nvPicPr>
          <p:cNvPr id="5" name="Picture 4" descr="arctic_05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1068319" y="1308616"/>
            <a:ext cx="3372624" cy="221469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928770" y="1622154"/>
            <a:ext cx="3758030" cy="4154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7F7F7F"/>
                </a:solidFill>
              </a:rPr>
              <a:t>The Arctic is a unique ecosystem with organisms adapted to extreme conditions.</a:t>
            </a:r>
            <a:r>
              <a:rPr lang="en-US" sz="2400" dirty="0">
                <a:solidFill>
                  <a:srgbClr val="7F7F7F"/>
                </a:solidFill>
              </a:rPr>
              <a:t> </a:t>
            </a:r>
            <a:r>
              <a:rPr lang="en-US" sz="2400" dirty="0" smtClean="0">
                <a:solidFill>
                  <a:srgbClr val="7F7F7F"/>
                </a:solidFill>
              </a:rPr>
              <a:t>It is biologically productive, supporting </a:t>
            </a:r>
            <a:r>
              <a:rPr lang="en-US" sz="2400" dirty="0">
                <a:solidFill>
                  <a:srgbClr val="7F7F7F"/>
                </a:solidFill>
              </a:rPr>
              <a:t>many large fisheries and huge populations of migratory birds that come to the Arctic for the summer to breed</a:t>
            </a:r>
            <a:r>
              <a:rPr lang="en-US" sz="2400" dirty="0" smtClean="0">
                <a:solidFill>
                  <a:srgbClr val="7F7F7F"/>
                </a:solidFill>
              </a:rPr>
              <a:t>.</a:t>
            </a:r>
          </a:p>
          <a:p>
            <a:r>
              <a:rPr lang="en-US" sz="2400" dirty="0" smtClean="0">
                <a:solidFill>
                  <a:srgbClr val="7F7F7F"/>
                </a:solidFill>
              </a:rPr>
              <a:t>Yet it is also extremely fragile.</a:t>
            </a:r>
            <a:endParaRPr lang="en-US" sz="2400" dirty="0">
              <a:solidFill>
                <a:srgbClr val="7F7F7F"/>
              </a:solidFill>
            </a:endParaRPr>
          </a:p>
        </p:txBody>
      </p:sp>
      <p:pic>
        <p:nvPicPr>
          <p:cNvPr id="7" name="Picture 6" descr="arctic_04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319" y="3617001"/>
            <a:ext cx="3372624" cy="2529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3338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Biocomplexity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3</a:t>
            </a:fld>
            <a:endParaRPr lang="en-US"/>
          </a:p>
        </p:txBody>
      </p:sp>
      <p:pic>
        <p:nvPicPr>
          <p:cNvPr id="7" name="Picture 6" descr="arctic_04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6645" y="1037979"/>
            <a:ext cx="2927355" cy="192229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85605" y="3344711"/>
            <a:ext cx="820119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</a:rPr>
              <a:t>Small changes in abiotic or biotic factors can have serious impacts on the species that inhabit the biome.</a:t>
            </a:r>
          </a:p>
          <a:p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</a:rPr>
              <a:t>Small changes in abiotic factors elsewhere can also have serious impacts on these species.</a:t>
            </a:r>
            <a:endParaRPr lang="en-US" sz="28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Picture 8" descr="arctic_05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1662" y="1036533"/>
            <a:ext cx="2959604" cy="1923742"/>
          </a:xfrm>
          <a:prstGeom prst="rect">
            <a:avLst/>
          </a:prstGeom>
        </p:spPr>
      </p:pic>
      <p:pic>
        <p:nvPicPr>
          <p:cNvPr id="6" name="Picture 5" descr="arctic_179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102558"/>
            <a:ext cx="2786575" cy="1857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8768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Biocomplexity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4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09600" y="4163642"/>
            <a:ext cx="7907867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To investigate the dynamics of these changes, you will work in small groups to study one of five Arctic species. Your group will 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ultimately create a plan for conservation of the species, necessary because of projected changes in the Arctic. </a:t>
            </a:r>
            <a:endParaRPr lang="en-US" sz="2400" dirty="0">
              <a:solidFill>
                <a:schemeClr val="bg1">
                  <a:lumMod val="50000"/>
                </a:schemeClr>
              </a:solidFill>
            </a:endParaRPr>
          </a:p>
          <a:p>
            <a:endParaRPr lang="en-US" dirty="0"/>
          </a:p>
        </p:txBody>
      </p:sp>
      <p:pic>
        <p:nvPicPr>
          <p:cNvPr id="5" name="Picture 4" descr="arctic_05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600" y="999068"/>
            <a:ext cx="4622801" cy="3004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6006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Biocomplexity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5</a:t>
            </a:fld>
            <a:endParaRPr lang="en-US"/>
          </a:p>
        </p:txBody>
      </p:sp>
      <p:pic>
        <p:nvPicPr>
          <p:cNvPr id="7" name="Picture 6" descr="arctic_04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6645" y="1037979"/>
            <a:ext cx="2927355" cy="192229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85605" y="3344711"/>
            <a:ext cx="820119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In this lesson, you begin by becoming acquainted with the basic natural history of one of </a:t>
            </a:r>
            <a:r>
              <a:rPr lang="en-US" sz="2400" smtClean="0">
                <a:solidFill>
                  <a:schemeClr val="bg1">
                    <a:lumMod val="50000"/>
                  </a:schemeClr>
                </a:solidFill>
              </a:rPr>
              <a:t>the five species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:</a:t>
            </a:r>
          </a:p>
          <a:p>
            <a:pPr marL="457200" indent="-457200">
              <a:buFont typeface="Arial"/>
              <a:buChar char="•"/>
            </a:pP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Red knot</a:t>
            </a:r>
          </a:p>
          <a:p>
            <a:pPr marL="457200" indent="-457200">
              <a:buFont typeface="Arial"/>
              <a:buChar char="•"/>
            </a:pP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Little auk</a:t>
            </a:r>
          </a:p>
          <a:p>
            <a:pPr marL="457200" indent="-457200">
              <a:buFont typeface="Arial"/>
              <a:buChar char="•"/>
            </a:pP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Polar bears</a:t>
            </a:r>
          </a:p>
          <a:p>
            <a:pPr marL="457200" indent="-457200">
              <a:buFont typeface="Arial"/>
              <a:buChar char="•"/>
            </a:pP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Caribou</a:t>
            </a:r>
          </a:p>
          <a:p>
            <a:pPr marL="457200" indent="-457200">
              <a:buFont typeface="Arial"/>
              <a:buChar char="•"/>
            </a:pP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Bowhead whales.</a:t>
            </a:r>
            <a:endParaRPr lang="en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Picture 8" descr="arctic_05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1662" y="1036533"/>
            <a:ext cx="2959604" cy="1923742"/>
          </a:xfrm>
          <a:prstGeom prst="rect">
            <a:avLst/>
          </a:prstGeom>
        </p:spPr>
      </p:pic>
      <p:pic>
        <p:nvPicPr>
          <p:cNvPr id="6" name="Picture 5" descr="arctic_179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102558"/>
            <a:ext cx="2786575" cy="1857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342792"/>
      </p:ext>
    </p:extLst>
  </p:cSld>
  <p:clrMapOvr>
    <a:masterClrMapping/>
  </p:clrMapOvr>
</p:sld>
</file>

<file path=ppt/theme/theme1.xml><?xml version="1.0" encoding="utf-8"?>
<a:theme xmlns:a="http://schemas.openxmlformats.org/drawingml/2006/main" name="Amazonia slide 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Amazonia slide template.potx</Template>
  <TotalTime>618</TotalTime>
  <Words>201</Words>
  <Application>Microsoft Macintosh PowerPoint</Application>
  <PresentationFormat>On-screen Show (4:3)</PresentationFormat>
  <Paragraphs>24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Amazonia slide template</vt:lpstr>
      <vt:lpstr>Lesson 1 – The Challenge</vt:lpstr>
      <vt:lpstr>PowerPoint Presentation</vt:lpstr>
      <vt:lpstr>PowerPoint Presentation</vt:lpstr>
      <vt:lpstr>PowerPoint Presentation</vt:lpstr>
      <vt:lpstr>PowerPoint Presentation</vt:lpstr>
    </vt:vector>
  </TitlesOfParts>
  <Company>TERC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Gilly Puttick</dc:creator>
  <cp:lastModifiedBy>Gilly Puttick</cp:lastModifiedBy>
  <cp:revision>30</cp:revision>
  <dcterms:created xsi:type="dcterms:W3CDTF">2013-02-17T16:52:56Z</dcterms:created>
  <dcterms:modified xsi:type="dcterms:W3CDTF">2014-03-31T20:38:57Z</dcterms:modified>
</cp:coreProperties>
</file>