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0" r:id="rId3"/>
    <p:sldId id="262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04" y="-5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3/20/14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457200" y="699819"/>
            <a:ext cx="8229600" cy="1107440"/>
          </a:xfrm>
        </p:spPr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14 – Conservation Planning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4700338" y="1641077"/>
            <a:ext cx="43086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Now that you know something about the population dynami</a:t>
            </a:r>
            <a:r>
              <a:rPr lang="en-US" sz="2400" dirty="0" smtClean="0">
                <a:solidFill>
                  <a:srgbClr val="7F7F7F"/>
                </a:solidFill>
              </a:rPr>
              <a:t>cs of your species, and about the trends in arctic changes now and in the future, you can return to focus on your conservation plan. You will use</a:t>
            </a:r>
            <a:r>
              <a:rPr lang="en-US" sz="2400" dirty="0" smtClean="0">
                <a:solidFill>
                  <a:srgbClr val="7F7F7F"/>
                </a:solidFill>
              </a:rPr>
              <a:t> </a:t>
            </a:r>
            <a:r>
              <a:rPr lang="en-US" sz="2400" dirty="0" smtClean="0">
                <a:solidFill>
                  <a:srgbClr val="7F7F7F"/>
                </a:solidFill>
              </a:rPr>
              <a:t>the wood bison case and </a:t>
            </a:r>
            <a:r>
              <a:rPr lang="en-US" sz="2400" dirty="0" smtClean="0">
                <a:solidFill>
                  <a:srgbClr val="7F7F7F"/>
                </a:solidFill>
              </a:rPr>
              <a:t>some conservation biology principles  </a:t>
            </a:r>
            <a:r>
              <a:rPr lang="en-US" sz="2400" dirty="0" smtClean="0">
                <a:solidFill>
                  <a:srgbClr val="7F7F7F"/>
                </a:solidFill>
              </a:rPr>
              <a:t>to identify </a:t>
            </a:r>
            <a:r>
              <a:rPr lang="en-US" sz="2400" dirty="0" smtClean="0">
                <a:solidFill>
                  <a:srgbClr val="7F7F7F"/>
                </a:solidFill>
              </a:rPr>
              <a:t>human social, cultural and economic factors relevant to your </a:t>
            </a:r>
            <a:r>
              <a:rPr lang="en-US" sz="2400" dirty="0" smtClean="0">
                <a:solidFill>
                  <a:srgbClr val="7F7F7F"/>
                </a:solidFill>
              </a:rPr>
              <a:t>focal species </a:t>
            </a:r>
            <a:r>
              <a:rPr lang="en-US" sz="2400" dirty="0" smtClean="0">
                <a:solidFill>
                  <a:srgbClr val="7F7F7F"/>
                </a:solidFill>
              </a:rPr>
              <a:t>and your conservation plan</a:t>
            </a:r>
            <a:r>
              <a:rPr lang="en-US" sz="2400" dirty="0" smtClean="0">
                <a:solidFill>
                  <a:srgbClr val="7F7F7F"/>
                </a:solidFill>
              </a:rPr>
              <a:t>.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2" name="Picture 1" descr="arctic_3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541693"/>
            <a:ext cx="3802945" cy="277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9467" y="1168825"/>
            <a:ext cx="8297333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F7F7F"/>
                </a:solidFill>
              </a:rPr>
              <a:t>The ethical </a:t>
            </a:r>
            <a:r>
              <a:rPr lang="en-US" sz="2800" dirty="0">
                <a:solidFill>
                  <a:srgbClr val="7F7F7F"/>
                </a:solidFill>
              </a:rPr>
              <a:t>principles </a:t>
            </a:r>
            <a:r>
              <a:rPr lang="en-US" sz="2800" dirty="0" smtClean="0">
                <a:solidFill>
                  <a:srgbClr val="7F7F7F"/>
                </a:solidFill>
              </a:rPr>
              <a:t>that form the </a:t>
            </a:r>
            <a:r>
              <a:rPr lang="en-US" sz="2800" dirty="0" smtClean="0">
                <a:solidFill>
                  <a:srgbClr val="7F7F7F"/>
                </a:solidFill>
              </a:rPr>
              <a:t>foundation of </a:t>
            </a:r>
            <a:r>
              <a:rPr lang="en-US" sz="2800" dirty="0" smtClean="0">
                <a:solidFill>
                  <a:srgbClr val="7F7F7F"/>
                </a:solidFill>
              </a:rPr>
              <a:t>conservation biology are that:</a:t>
            </a:r>
            <a:endParaRPr lang="en-US" sz="2800" dirty="0" smtClean="0">
              <a:solidFill>
                <a:srgbClr val="7F7F7F"/>
              </a:solidFill>
            </a:endParaRPr>
          </a:p>
          <a:p>
            <a:endParaRPr lang="en-US" sz="2800" dirty="0">
              <a:solidFill>
                <a:srgbClr val="7F7F7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Diversity </a:t>
            </a:r>
            <a:r>
              <a:rPr lang="en-US" sz="2800" dirty="0">
                <a:solidFill>
                  <a:srgbClr val="7F7F7F"/>
                </a:solidFill>
              </a:rPr>
              <a:t>of species and biological communities should be </a:t>
            </a:r>
            <a:r>
              <a:rPr lang="en-US" sz="2800" dirty="0" smtClean="0">
                <a:solidFill>
                  <a:srgbClr val="7F7F7F"/>
                </a:solidFill>
              </a:rPr>
              <a:t>preserved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Untimely </a:t>
            </a:r>
            <a:r>
              <a:rPr lang="en-US" sz="2800" dirty="0">
                <a:solidFill>
                  <a:srgbClr val="7F7F7F"/>
                </a:solidFill>
              </a:rPr>
              <a:t>extinction of populations and species should be </a:t>
            </a:r>
            <a:r>
              <a:rPr lang="en-US" sz="2800" dirty="0" smtClean="0">
                <a:solidFill>
                  <a:srgbClr val="7F7F7F"/>
                </a:solidFill>
              </a:rPr>
              <a:t>prevented</a:t>
            </a:r>
            <a:endParaRPr lang="en-US" sz="2800" dirty="0">
              <a:solidFill>
                <a:srgbClr val="7F7F7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Ecological </a:t>
            </a:r>
            <a:r>
              <a:rPr lang="en-US" sz="2800" dirty="0">
                <a:solidFill>
                  <a:srgbClr val="7F7F7F"/>
                </a:solidFill>
              </a:rPr>
              <a:t>complexity should be </a:t>
            </a:r>
            <a:r>
              <a:rPr lang="en-US" sz="2800" dirty="0" smtClean="0">
                <a:solidFill>
                  <a:srgbClr val="7F7F7F"/>
                </a:solidFill>
              </a:rPr>
              <a:t>maintained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Evolution </a:t>
            </a:r>
            <a:r>
              <a:rPr lang="en-US" sz="2800" dirty="0">
                <a:solidFill>
                  <a:srgbClr val="7F7F7F"/>
                </a:solidFill>
              </a:rPr>
              <a:t>should </a:t>
            </a:r>
            <a:r>
              <a:rPr lang="en-US" sz="2800" dirty="0" smtClean="0">
                <a:solidFill>
                  <a:srgbClr val="7F7F7F"/>
                </a:solidFill>
              </a:rPr>
              <a:t>continue</a:t>
            </a:r>
            <a:endParaRPr lang="en-US" sz="2800" dirty="0">
              <a:solidFill>
                <a:srgbClr val="7F7F7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rgbClr val="7F7F7F"/>
                </a:solidFill>
              </a:rPr>
              <a:t>Biological </a:t>
            </a:r>
            <a:r>
              <a:rPr lang="en-US" sz="2800" dirty="0">
                <a:solidFill>
                  <a:srgbClr val="7F7F7F"/>
                </a:solidFill>
              </a:rPr>
              <a:t>diversity has intrinsic value.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4801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462949" y="2255335"/>
            <a:ext cx="43900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To apply these principles, what </a:t>
            </a:r>
            <a:r>
              <a:rPr lang="en-US" sz="2400" dirty="0">
                <a:solidFill>
                  <a:srgbClr val="7F7F7F"/>
                </a:solidFill>
              </a:rPr>
              <a:t>are important factors that conservationists </a:t>
            </a:r>
            <a:r>
              <a:rPr lang="en-US" sz="2400" dirty="0" smtClean="0">
                <a:solidFill>
                  <a:srgbClr val="7F7F7F"/>
                </a:solidFill>
              </a:rPr>
              <a:t>consider </a:t>
            </a:r>
            <a:r>
              <a:rPr lang="en-US" sz="2400" dirty="0">
                <a:solidFill>
                  <a:srgbClr val="7F7F7F"/>
                </a:solidFill>
              </a:rPr>
              <a:t>when setting aside protected areas for wildlife</a:t>
            </a:r>
            <a:r>
              <a:rPr lang="en-US" sz="2400" dirty="0" smtClean="0">
                <a:solidFill>
                  <a:srgbClr val="7F7F7F"/>
                </a:solidFill>
              </a:rPr>
              <a:t>? </a:t>
            </a:r>
            <a:endParaRPr lang="en-US" sz="2400" dirty="0" smtClean="0">
              <a:solidFill>
                <a:srgbClr val="7F7F7F"/>
              </a:solidFill>
            </a:endParaRPr>
          </a:p>
          <a:p>
            <a:r>
              <a:rPr lang="en-US" sz="2400" dirty="0" smtClean="0">
                <a:solidFill>
                  <a:srgbClr val="7F7F7F"/>
                </a:solidFill>
              </a:rPr>
              <a:t>What </a:t>
            </a:r>
            <a:r>
              <a:rPr lang="en-US" sz="2400" dirty="0">
                <a:solidFill>
                  <a:srgbClr val="7F7F7F"/>
                </a:solidFill>
              </a:rPr>
              <a:t>strategies </a:t>
            </a:r>
            <a:r>
              <a:rPr lang="en-US" sz="2400" dirty="0" smtClean="0">
                <a:solidFill>
                  <a:srgbClr val="7F7F7F"/>
                </a:solidFill>
              </a:rPr>
              <a:t>might </a:t>
            </a:r>
            <a:r>
              <a:rPr lang="en-US" sz="2400" dirty="0">
                <a:solidFill>
                  <a:srgbClr val="7F7F7F"/>
                </a:solidFill>
              </a:rPr>
              <a:t>be appropriate ones for your </a:t>
            </a:r>
            <a:r>
              <a:rPr lang="en-US" sz="2400" dirty="0" smtClean="0">
                <a:solidFill>
                  <a:srgbClr val="7F7F7F"/>
                </a:solidFill>
              </a:rPr>
              <a:t>focal species?</a:t>
            </a:r>
            <a:endParaRPr lang="en-US" dirty="0">
              <a:solidFill>
                <a:srgbClr val="7F7F7F"/>
              </a:solidFill>
            </a:endParaRPr>
          </a:p>
        </p:txBody>
      </p:sp>
      <p:pic>
        <p:nvPicPr>
          <p:cNvPr id="6" name="Picture 5" descr="arctic_0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47" y="1412552"/>
            <a:ext cx="3670964" cy="446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83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0400" y="1427877"/>
            <a:ext cx="77724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 In this lesson, you will return to the wood bison case </a:t>
            </a:r>
            <a:r>
              <a:rPr lang="en-US" sz="2400" dirty="0" smtClean="0">
                <a:solidFill>
                  <a:srgbClr val="7F7F7F"/>
                </a:solidFill>
              </a:rPr>
              <a:t>to think about the challenges the species face, the conservation strategies used, and what the futur</a:t>
            </a:r>
            <a:r>
              <a:rPr lang="en-US" sz="2400" dirty="0" smtClean="0">
                <a:solidFill>
                  <a:srgbClr val="7F7F7F"/>
                </a:solidFill>
              </a:rPr>
              <a:t>e may hold for wood bison. </a:t>
            </a:r>
            <a:endParaRPr lang="en-US" sz="2400" dirty="0">
              <a:solidFill>
                <a:srgbClr val="7F7F7F"/>
              </a:solidFill>
            </a:endParaRPr>
          </a:p>
          <a:p>
            <a:r>
              <a:rPr lang="en-US" sz="2400" dirty="0" smtClean="0">
                <a:solidFill>
                  <a:srgbClr val="7F7F7F"/>
                </a:solidFill>
              </a:rPr>
              <a:t>You will apply what you’ve learned from the case to your own species, thinking about: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Human factors in the Arctic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Relationships between arctic humans and species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What strategies described in the reading might be the right ones for your species.</a:t>
            </a:r>
            <a:endParaRPr lang="en-US" sz="2400" dirty="0" smtClean="0">
              <a:solidFill>
                <a:srgbClr val="7F7F7F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2400" dirty="0" smtClean="0">
              <a:solidFill>
                <a:srgbClr val="7F7F7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121172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649</TotalTime>
  <Words>236</Words>
  <Application>Microsoft Macintosh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Amazonia slide template</vt:lpstr>
      <vt:lpstr>Lesson 14 – Conservation Planning</vt:lpstr>
      <vt:lpstr>PowerPoint Presentation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33</cp:revision>
  <dcterms:created xsi:type="dcterms:W3CDTF">2013-02-17T16:52:56Z</dcterms:created>
  <dcterms:modified xsi:type="dcterms:W3CDTF">2014-03-20T20:04:56Z</dcterms:modified>
</cp:coreProperties>
</file>