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62" r:id="rId3"/>
    <p:sldId id="260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FFF6"/>
    <a:srgbClr val="26A7CF"/>
    <a:srgbClr val="1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19" d="100"/>
          <a:sy n="119" d="100"/>
        </p:scale>
        <p:origin x="-43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handoutMaster" Target="handoutMasters/handoutMaster1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264403-193D-C44D-B3B8-F949B66310B5}" type="datetimeFigureOut">
              <a:rPr lang="en-US" smtClean="0"/>
              <a:t>3/31/14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9748D0-9D61-1E40-968B-8D4C251C16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25104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BE0CA5-7D8D-4A41-818B-9774BA0F7ACB}" type="datetimeFigureOut">
              <a:rPr lang="en-US" smtClean="0"/>
              <a:t>3/31/14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08876-1623-7442-A06C-678A6AF8A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6454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D1A0D-CB4E-F944-A0EB-E02E53F00C51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599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1A593-E90C-0D49-B01C-EA35432063F7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996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F37DD-B62C-EE4E-91DE-C4000CBA2857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532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739EA-34DF-A740-8D38-48156F535BBF}" type="datetime1">
              <a:rPr lang="en-US" smtClean="0"/>
              <a:t>3/31/14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03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5D21C-B0E7-BC47-9D20-0D5BBC7DE89C}" type="datetime1">
              <a:rPr lang="en-US" smtClean="0"/>
              <a:t>3/31/14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66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lang="en-US" sz="2400" b="1" smtClean="0">
                <a:solidFill>
                  <a:srgbClr val="008000"/>
                </a:solidFill>
                <a:effectLst/>
              </a:defRPr>
            </a:lvl1pPr>
          </a:lstStyle>
          <a:p>
            <a:endParaRPr lang="en-US" sz="1600" b="1" kern="0" dirty="0">
              <a:solidFill>
                <a:srgbClr val="345A8A"/>
              </a:solidFill>
              <a:effectLst/>
              <a:latin typeface="+mj-lt"/>
              <a:ea typeface="ＭＳ ゴシック"/>
              <a:cs typeface="Times New Roman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4589D-4533-4B41-9C48-E9E25C27C88A}" type="datetime1">
              <a:rPr lang="en-US" smtClean="0"/>
              <a:t>3/31/14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061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C01B-065C-5C48-BEE6-AAED7602033A}" type="datetime1">
              <a:rPr lang="en-US" smtClean="0"/>
              <a:t>3/31/14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02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0500C-5DEE-1648-8FAE-DC180B566362}" type="datetime1">
              <a:rPr lang="en-US" smtClean="0"/>
              <a:t>3/31/14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30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B0CDC-B5D3-3F4C-8CC2-45D60B374D7F}" type="datetime1">
              <a:rPr lang="en-US" smtClean="0"/>
              <a:t>3/31/14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89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2DD4C-FB99-4C46-827E-2549D1F86E3A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318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6A743-0305-984B-AB7B-52B828CF7AF8}" type="datetime1">
              <a:rPr lang="en-US" smtClean="0"/>
              <a:t>3/31/14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979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26A7CF">
                <a:alpha val="29000"/>
              </a:srgbClr>
            </a:gs>
            <a:gs pos="100000">
              <a:srgbClr val="FFFFFF">
                <a:alpha val="29000"/>
              </a:srgb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995680"/>
            <a:ext cx="8229600" cy="1107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            Title style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468880"/>
            <a:ext cx="8229600" cy="3657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E380B-5ECA-7541-89E5-2BB5E45AB482}" type="datetime1">
              <a:rPr lang="en-US" smtClean="0"/>
              <a:t>3/31/14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Arctic Biocomplexity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26A7CF"/>
                </a:solidFill>
              </a:defRPr>
            </a:lvl1pPr>
          </a:lstStyle>
          <a:p>
            <a:r>
              <a:rPr lang="en-US" b="1" smtClean="0"/>
              <a:t> </a:t>
            </a:r>
            <a:endParaRPr lang="en-US" b="1" dirty="0"/>
          </a:p>
        </p:txBody>
      </p:sp>
      <p:pic>
        <p:nvPicPr>
          <p:cNvPr id="8" name="Picture 7" descr="Screen Shot 2013-02-17 at 11.57.27 AM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73495"/>
            <a:ext cx="2198830" cy="347980"/>
          </a:xfrm>
          <a:prstGeom prst="rect">
            <a:avLst/>
          </a:prstGeom>
        </p:spPr>
      </p:pic>
      <p:pic>
        <p:nvPicPr>
          <p:cNvPr id="7" name="Picture 6" descr="Arctic_header2.jp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946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dist" defTabSz="457200" rtl="0" eaLnBrk="1" latinLnBrk="0" hangingPunct="1">
        <a:spcBef>
          <a:spcPct val="0"/>
        </a:spcBef>
        <a:buNone/>
        <a:defRPr sz="44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4000" b="0" dirty="0" smtClean="0"/>
              <a:t>Lesson 13 – Modeling Focal Species Populations</a:t>
            </a:r>
            <a:endParaRPr lang="en-US" sz="4000" b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7F7F7F"/>
                </a:solidFill>
              </a:rPr>
              <a:t>Biocomplexity</a:t>
            </a:r>
            <a:endParaRPr lang="en-US" b="1" dirty="0">
              <a:solidFill>
                <a:srgbClr val="7F7F7F"/>
              </a:solidFill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z="1200" smtClean="0"/>
              <a:t>1</a:t>
            </a:fld>
            <a:endParaRPr lang="en-US" sz="1200"/>
          </a:p>
        </p:txBody>
      </p:sp>
      <p:pic>
        <p:nvPicPr>
          <p:cNvPr id="9" name="Picture 8" descr="arctic_04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99" y="2656490"/>
            <a:ext cx="4503669" cy="301745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092034" y="1661827"/>
            <a:ext cx="347607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F7F7F"/>
                </a:solidFill>
              </a:rPr>
              <a:t>You've made estimates of population-level impacts on your focal </a:t>
            </a:r>
            <a:r>
              <a:rPr lang="en-US" sz="2400" dirty="0" smtClean="0">
                <a:solidFill>
                  <a:srgbClr val="7F7F7F"/>
                </a:solidFill>
              </a:rPr>
              <a:t>species previously, </a:t>
            </a:r>
            <a:r>
              <a:rPr lang="en-US" sz="2400" dirty="0">
                <a:solidFill>
                  <a:srgbClr val="7F7F7F"/>
                </a:solidFill>
              </a:rPr>
              <a:t>but what if you could model the impacts? If, for example, you could model a decline in the reproductive rate of polar bears, what could you learn about the long-term persistence of the Hudson Bay population?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982555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4000" b="0" dirty="0" smtClean="0"/>
              <a:t>Lesson 13 – Modeling Focal Species Populations</a:t>
            </a:r>
            <a:endParaRPr lang="en-US" sz="4000" b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7F7F7F"/>
                </a:solidFill>
              </a:rPr>
              <a:t>Biocomplexity</a:t>
            </a:r>
            <a:endParaRPr lang="en-US" b="1" dirty="0">
              <a:solidFill>
                <a:srgbClr val="7F7F7F"/>
              </a:solidFill>
            </a:endParaRP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z="1200" smtClean="0"/>
              <a:t>2</a:t>
            </a:fld>
            <a:endParaRPr lang="en-US" sz="1200"/>
          </a:p>
        </p:txBody>
      </p:sp>
      <p:sp>
        <p:nvSpPr>
          <p:cNvPr id="3" name="TextBox 2"/>
          <p:cNvSpPr txBox="1"/>
          <p:nvPr/>
        </p:nvSpPr>
        <p:spPr>
          <a:xfrm>
            <a:off x="5387424" y="2160986"/>
            <a:ext cx="334514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7F7F7F"/>
                </a:solidFill>
              </a:rPr>
              <a:t>Using an Excel population model to explore the impact of different dynamic rate functions in your focal species.</a:t>
            </a:r>
            <a:endParaRPr lang="en-US" sz="2800" dirty="0">
              <a:solidFill>
                <a:srgbClr val="7F7F7F"/>
              </a:solidFill>
            </a:endParaRPr>
          </a:p>
        </p:txBody>
      </p:sp>
      <p:pic>
        <p:nvPicPr>
          <p:cNvPr id="7" name="i215" descr="his diagram shows 5 circles, numbered left to right 1 through 5, each representing a possible life stage of an organism.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33" y="3428999"/>
            <a:ext cx="4826000" cy="18203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8233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Biocomplexity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04232-1B2B-F943-AAFD-922F680CD1EC}" type="slidenum">
              <a:rPr lang="en-US" smtClean="0"/>
              <a:t>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09600" y="5384800"/>
            <a:ext cx="8212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 descr="polar bear_Lesson 13_arcti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5383" y="1028107"/>
            <a:ext cx="3953235" cy="268029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462911" y="4553803"/>
            <a:ext cx="835935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7F7F7F"/>
                </a:solidFill>
              </a:rPr>
              <a:t>In this lesson, you will model the population of your focal species in order to predict how it will change in the future under projected arctic </a:t>
            </a:r>
            <a:r>
              <a:rPr lang="en-US" sz="2400" dirty="0" smtClean="0">
                <a:solidFill>
                  <a:srgbClr val="7F7F7F"/>
                </a:solidFill>
              </a:rPr>
              <a:t>conditions</a:t>
            </a:r>
            <a:r>
              <a:rPr lang="en-US" sz="2400" dirty="0">
                <a:solidFill>
                  <a:srgbClr val="7F7F7F"/>
                </a:solidFill>
              </a:rPr>
              <a:t>, and to predict its population size in 2050 and 2080. </a:t>
            </a:r>
          </a:p>
        </p:txBody>
      </p:sp>
    </p:spTree>
    <p:extLst>
      <p:ext uri="{BB962C8B-B14F-4D97-AF65-F5344CB8AC3E}">
        <p14:creationId xmlns:p14="http://schemas.microsoft.com/office/powerpoint/2010/main" val="149543657"/>
      </p:ext>
    </p:extLst>
  </p:cSld>
  <p:clrMapOvr>
    <a:masterClrMapping/>
  </p:clrMapOvr>
</p:sld>
</file>

<file path=ppt/theme/theme1.xml><?xml version="1.0" encoding="utf-8"?>
<a:theme xmlns:a="http://schemas.openxmlformats.org/drawingml/2006/main" name="Amazonia slide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Amazonia slide template.potx</Template>
  <TotalTime>352</TotalTime>
  <Words>136</Words>
  <Application>Microsoft Macintosh PowerPoint</Application>
  <PresentationFormat>On-screen Show (4:3)</PresentationFormat>
  <Paragraphs>11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Amazonia slide template</vt:lpstr>
      <vt:lpstr>Lesson 13 – Modeling Focal Species Populations</vt:lpstr>
      <vt:lpstr>Lesson 13 – Modeling Focal Species Populations</vt:lpstr>
      <vt:lpstr>PowerPoint Presentation</vt:lpstr>
    </vt:vector>
  </TitlesOfParts>
  <Company>TERC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Gilly Puttick</dc:creator>
  <cp:lastModifiedBy>Gilly Puttick</cp:lastModifiedBy>
  <cp:revision>31</cp:revision>
  <dcterms:created xsi:type="dcterms:W3CDTF">2013-02-17T16:52:56Z</dcterms:created>
  <dcterms:modified xsi:type="dcterms:W3CDTF">2014-03-31T21:09:33Z</dcterms:modified>
</cp:coreProperties>
</file>