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handoutMasterIdLst>
    <p:handoutMasterId r:id="rId9"/>
  </p:handoutMasterIdLst>
  <p:sldIdLst>
    <p:sldId id="256" r:id="rId2"/>
    <p:sldId id="260" r:id="rId3"/>
    <p:sldId id="262" r:id="rId4"/>
    <p:sldId id="263" r:id="rId5"/>
    <p:sldId id="261" r:id="rId6"/>
    <p:sldId id="259" r:id="rId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FFF6"/>
    <a:srgbClr val="26A7CF"/>
    <a:srgbClr val="1FCC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19" d="100"/>
          <a:sy n="119" d="100"/>
        </p:scale>
        <p:origin x="-432"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handoutMaster" Target="handoutMasters/handoutMaster1.xml"/><Relationship Id="rId10" Type="http://schemas.openxmlformats.org/officeDocument/2006/relationships/printerSettings" Target="printerSettings/printerSettings1.bin"/></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A264403-193D-C44D-B3B8-F949B66310B5}" type="datetimeFigureOut">
              <a:rPr lang="en-US" smtClean="0"/>
              <a:t>3/31/14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29748D0-9D61-1E40-968B-8D4C251C1654}" type="slidenum">
              <a:rPr lang="en-US" smtClean="0"/>
              <a:t>‹#›</a:t>
            </a:fld>
            <a:endParaRPr lang="en-US"/>
          </a:p>
        </p:txBody>
      </p:sp>
    </p:spTree>
    <p:extLst>
      <p:ext uri="{BB962C8B-B14F-4D97-AF65-F5344CB8AC3E}">
        <p14:creationId xmlns:p14="http://schemas.microsoft.com/office/powerpoint/2010/main" val="237125104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BE0CA5-7D8D-4A41-818B-9774BA0F7ACB}" type="datetimeFigureOut">
              <a:rPr lang="en-US" smtClean="0"/>
              <a:t>3/31/14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2308876-1623-7442-A06C-678A6AF8A882}" type="slidenum">
              <a:rPr lang="en-US" smtClean="0"/>
              <a:t>‹#›</a:t>
            </a:fld>
            <a:endParaRPr lang="en-US"/>
          </a:p>
        </p:txBody>
      </p:sp>
    </p:spTree>
    <p:extLst>
      <p:ext uri="{BB962C8B-B14F-4D97-AF65-F5344CB8AC3E}">
        <p14:creationId xmlns:p14="http://schemas.microsoft.com/office/powerpoint/2010/main" val="2355645460"/>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84D1A0D-CB4E-F944-A0EB-E02E53F00C51}" type="datetime1">
              <a:rPr lang="en-US" smtClean="0"/>
              <a:t>3/31/14</a:t>
            </a:fld>
            <a:endParaRPr lang="en-US"/>
          </a:p>
        </p:txBody>
      </p:sp>
      <p:sp>
        <p:nvSpPr>
          <p:cNvPr id="5" name="Footer Placeholder 4"/>
          <p:cNvSpPr>
            <a:spLocks noGrp="1"/>
          </p:cNvSpPr>
          <p:nvPr>
            <p:ph type="ftr" sz="quarter" idx="11"/>
          </p:nvPr>
        </p:nvSpPr>
        <p:spPr/>
        <p:txBody>
          <a:bodyPr/>
          <a:lstStyle/>
          <a:p>
            <a:r>
              <a:rPr lang="en-US" dirty="0" err="1" smtClean="0"/>
              <a:t>Biocomplexity</a:t>
            </a:r>
            <a:endParaRPr lang="en-US" dirty="0"/>
          </a:p>
        </p:txBody>
      </p:sp>
      <p:sp>
        <p:nvSpPr>
          <p:cNvPr id="6" name="Slide Number Placeholder 5"/>
          <p:cNvSpPr>
            <a:spLocks noGrp="1"/>
          </p:cNvSpPr>
          <p:nvPr>
            <p:ph type="sldNum" sz="quarter" idx="12"/>
          </p:nvPr>
        </p:nvSpPr>
        <p:spPr/>
        <p:txBody>
          <a:bodyPr/>
          <a:lstStyle/>
          <a:p>
            <a:fld id="{EBE04232-1B2B-F943-AAFD-922F680CD1EC}" type="slidenum">
              <a:rPr lang="en-US" smtClean="0"/>
              <a:t>‹#›</a:t>
            </a:fld>
            <a:endParaRPr lang="en-US"/>
          </a:p>
        </p:txBody>
      </p:sp>
    </p:spTree>
    <p:extLst>
      <p:ext uri="{BB962C8B-B14F-4D97-AF65-F5344CB8AC3E}">
        <p14:creationId xmlns:p14="http://schemas.microsoft.com/office/powerpoint/2010/main" val="39515999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61A593-E90C-0D49-B01C-EA35432063F7}" type="datetime1">
              <a:rPr lang="en-US" smtClean="0"/>
              <a:t>3/31/14</a:t>
            </a:fld>
            <a:endParaRPr lang="en-US"/>
          </a:p>
        </p:txBody>
      </p:sp>
      <p:sp>
        <p:nvSpPr>
          <p:cNvPr id="5" name="Footer Placeholder 4"/>
          <p:cNvSpPr>
            <a:spLocks noGrp="1"/>
          </p:cNvSpPr>
          <p:nvPr>
            <p:ph type="ftr" sz="quarter" idx="11"/>
          </p:nvPr>
        </p:nvSpPr>
        <p:spPr/>
        <p:txBody>
          <a:bodyPr/>
          <a:lstStyle/>
          <a:p>
            <a:r>
              <a:rPr lang="en-US" dirty="0" err="1" smtClean="0"/>
              <a:t>Biocomplexity</a:t>
            </a:r>
            <a:endParaRPr lang="en-US" dirty="0"/>
          </a:p>
        </p:txBody>
      </p:sp>
      <p:sp>
        <p:nvSpPr>
          <p:cNvPr id="6" name="Slide Number Placeholder 5"/>
          <p:cNvSpPr>
            <a:spLocks noGrp="1"/>
          </p:cNvSpPr>
          <p:nvPr>
            <p:ph type="sldNum" sz="quarter" idx="12"/>
          </p:nvPr>
        </p:nvSpPr>
        <p:spPr/>
        <p:txBody>
          <a:bodyPr/>
          <a:lstStyle/>
          <a:p>
            <a:fld id="{EBE04232-1B2B-F943-AAFD-922F680CD1EC}" type="slidenum">
              <a:rPr lang="en-US" smtClean="0"/>
              <a:t>‹#›</a:t>
            </a:fld>
            <a:endParaRPr lang="en-US"/>
          </a:p>
        </p:txBody>
      </p:sp>
    </p:spTree>
    <p:extLst>
      <p:ext uri="{BB962C8B-B14F-4D97-AF65-F5344CB8AC3E}">
        <p14:creationId xmlns:p14="http://schemas.microsoft.com/office/powerpoint/2010/main" val="5879965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E8F37DD-B62C-EE4E-91DE-C4000CBA2857}" type="datetime1">
              <a:rPr lang="en-US" smtClean="0"/>
              <a:t>3/31/14</a:t>
            </a:fld>
            <a:endParaRPr lang="en-US"/>
          </a:p>
        </p:txBody>
      </p:sp>
      <p:sp>
        <p:nvSpPr>
          <p:cNvPr id="5" name="Footer Placeholder 4"/>
          <p:cNvSpPr>
            <a:spLocks noGrp="1"/>
          </p:cNvSpPr>
          <p:nvPr>
            <p:ph type="ftr" sz="quarter" idx="11"/>
          </p:nvPr>
        </p:nvSpPr>
        <p:spPr/>
        <p:txBody>
          <a:bodyPr/>
          <a:lstStyle/>
          <a:p>
            <a:r>
              <a:rPr lang="en-US" dirty="0" err="1" smtClean="0"/>
              <a:t>Biocomplexity</a:t>
            </a:r>
            <a:endParaRPr lang="en-US" dirty="0"/>
          </a:p>
        </p:txBody>
      </p:sp>
      <p:sp>
        <p:nvSpPr>
          <p:cNvPr id="6" name="Slide Number Placeholder 5"/>
          <p:cNvSpPr>
            <a:spLocks noGrp="1"/>
          </p:cNvSpPr>
          <p:nvPr>
            <p:ph type="sldNum" sz="quarter" idx="12"/>
          </p:nvPr>
        </p:nvSpPr>
        <p:spPr/>
        <p:txBody>
          <a:bodyPr/>
          <a:lstStyle/>
          <a:p>
            <a:fld id="{EBE04232-1B2B-F943-AAFD-922F680CD1EC}" type="slidenum">
              <a:rPr lang="en-US" smtClean="0"/>
              <a:t>‹#›</a:t>
            </a:fld>
            <a:endParaRPr lang="en-US"/>
          </a:p>
        </p:txBody>
      </p:sp>
    </p:spTree>
    <p:extLst>
      <p:ext uri="{BB962C8B-B14F-4D97-AF65-F5344CB8AC3E}">
        <p14:creationId xmlns:p14="http://schemas.microsoft.com/office/powerpoint/2010/main" val="22965320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47739EA-34DF-A740-8D38-48156F535BBF}" type="datetime1">
              <a:rPr lang="en-US" smtClean="0"/>
              <a:t>3/31/14</a:t>
            </a:fld>
            <a:endParaRPr lang="en-US"/>
          </a:p>
        </p:txBody>
      </p:sp>
      <p:sp>
        <p:nvSpPr>
          <p:cNvPr id="6" name="Footer Placeholder 5"/>
          <p:cNvSpPr>
            <a:spLocks noGrp="1"/>
          </p:cNvSpPr>
          <p:nvPr>
            <p:ph type="ftr" sz="quarter" idx="11"/>
          </p:nvPr>
        </p:nvSpPr>
        <p:spPr/>
        <p:txBody>
          <a:bodyPr/>
          <a:lstStyle/>
          <a:p>
            <a:r>
              <a:rPr lang="en-US" dirty="0" err="1" smtClean="0"/>
              <a:t>Biocomplexity</a:t>
            </a:r>
            <a:endParaRPr lang="en-US" dirty="0"/>
          </a:p>
        </p:txBody>
      </p:sp>
      <p:sp>
        <p:nvSpPr>
          <p:cNvPr id="7" name="Slide Number Placeholder 6"/>
          <p:cNvSpPr>
            <a:spLocks noGrp="1"/>
          </p:cNvSpPr>
          <p:nvPr>
            <p:ph type="sldNum" sz="quarter" idx="12"/>
          </p:nvPr>
        </p:nvSpPr>
        <p:spPr/>
        <p:txBody>
          <a:bodyPr/>
          <a:lstStyle/>
          <a:p>
            <a:fld id="{EBE04232-1B2B-F943-AAFD-922F680CD1EC}" type="slidenum">
              <a:rPr lang="en-US" smtClean="0"/>
              <a:t>‹#›</a:t>
            </a:fld>
            <a:endParaRPr lang="en-US"/>
          </a:p>
        </p:txBody>
      </p:sp>
    </p:spTree>
    <p:extLst>
      <p:ext uri="{BB962C8B-B14F-4D97-AF65-F5344CB8AC3E}">
        <p14:creationId xmlns:p14="http://schemas.microsoft.com/office/powerpoint/2010/main" val="32819038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0A5D21C-B0E7-BC47-9D20-0D5BBC7DE89C}" type="datetime1">
              <a:rPr lang="en-US" smtClean="0"/>
              <a:t>3/31/14</a:t>
            </a:fld>
            <a:endParaRPr lang="en-US"/>
          </a:p>
        </p:txBody>
      </p:sp>
      <p:sp>
        <p:nvSpPr>
          <p:cNvPr id="8" name="Footer Placeholder 7"/>
          <p:cNvSpPr>
            <a:spLocks noGrp="1"/>
          </p:cNvSpPr>
          <p:nvPr>
            <p:ph type="ftr" sz="quarter" idx="11"/>
          </p:nvPr>
        </p:nvSpPr>
        <p:spPr/>
        <p:txBody>
          <a:bodyPr/>
          <a:lstStyle/>
          <a:p>
            <a:r>
              <a:rPr lang="en-US" dirty="0" err="1" smtClean="0"/>
              <a:t>Biocomplexity</a:t>
            </a:r>
            <a:endParaRPr lang="en-US" dirty="0"/>
          </a:p>
        </p:txBody>
      </p:sp>
      <p:sp>
        <p:nvSpPr>
          <p:cNvPr id="9" name="Slide Number Placeholder 8"/>
          <p:cNvSpPr>
            <a:spLocks noGrp="1"/>
          </p:cNvSpPr>
          <p:nvPr>
            <p:ph type="sldNum" sz="quarter" idx="12"/>
          </p:nvPr>
        </p:nvSpPr>
        <p:spPr/>
        <p:txBody>
          <a:bodyPr/>
          <a:lstStyle/>
          <a:p>
            <a:fld id="{EBE04232-1B2B-F943-AAFD-922F680CD1EC}" type="slidenum">
              <a:rPr lang="en-US" smtClean="0"/>
              <a:t>‹#›</a:t>
            </a:fld>
            <a:endParaRPr lang="en-US"/>
          </a:p>
        </p:txBody>
      </p:sp>
    </p:spTree>
    <p:extLst>
      <p:ext uri="{BB962C8B-B14F-4D97-AF65-F5344CB8AC3E}">
        <p14:creationId xmlns:p14="http://schemas.microsoft.com/office/powerpoint/2010/main" val="627669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lang="en-US" sz="2400" b="1" smtClean="0">
                <a:solidFill>
                  <a:srgbClr val="008000"/>
                </a:solidFill>
                <a:effectLst/>
              </a:defRPr>
            </a:lvl1pPr>
          </a:lstStyle>
          <a:p>
            <a:endParaRPr lang="en-US" sz="1600" b="1" kern="0" dirty="0">
              <a:solidFill>
                <a:srgbClr val="345A8A"/>
              </a:solidFill>
              <a:effectLst/>
              <a:latin typeface="+mj-lt"/>
              <a:ea typeface="ＭＳ ゴシック"/>
              <a:cs typeface="Times New Roman"/>
            </a:endParaRPr>
          </a:p>
        </p:txBody>
      </p:sp>
      <p:sp>
        <p:nvSpPr>
          <p:cNvPr id="3" name="Date Placeholder 2"/>
          <p:cNvSpPr>
            <a:spLocks noGrp="1"/>
          </p:cNvSpPr>
          <p:nvPr>
            <p:ph type="dt" sz="half" idx="10"/>
          </p:nvPr>
        </p:nvSpPr>
        <p:spPr/>
        <p:txBody>
          <a:bodyPr/>
          <a:lstStyle/>
          <a:p>
            <a:fld id="{A6F4589D-4533-4B41-9C48-E9E25C27C88A}" type="datetime1">
              <a:rPr lang="en-US" smtClean="0"/>
              <a:t>3/31/14</a:t>
            </a:fld>
            <a:endParaRPr lang="en-US"/>
          </a:p>
        </p:txBody>
      </p:sp>
      <p:sp>
        <p:nvSpPr>
          <p:cNvPr id="4" name="Footer Placeholder 3"/>
          <p:cNvSpPr>
            <a:spLocks noGrp="1"/>
          </p:cNvSpPr>
          <p:nvPr>
            <p:ph type="ftr" sz="quarter" idx="11"/>
          </p:nvPr>
        </p:nvSpPr>
        <p:spPr/>
        <p:txBody>
          <a:bodyPr/>
          <a:lstStyle/>
          <a:p>
            <a:r>
              <a:rPr lang="en-US" dirty="0" err="1" smtClean="0"/>
              <a:t>Biocomplexity</a:t>
            </a:r>
            <a:endParaRPr lang="en-US" dirty="0"/>
          </a:p>
        </p:txBody>
      </p:sp>
      <p:sp>
        <p:nvSpPr>
          <p:cNvPr id="5" name="Slide Number Placeholder 4"/>
          <p:cNvSpPr>
            <a:spLocks noGrp="1"/>
          </p:cNvSpPr>
          <p:nvPr>
            <p:ph type="sldNum" sz="quarter" idx="12"/>
          </p:nvPr>
        </p:nvSpPr>
        <p:spPr/>
        <p:txBody>
          <a:bodyPr/>
          <a:lstStyle/>
          <a:p>
            <a:fld id="{EBE04232-1B2B-F943-AAFD-922F680CD1EC}" type="slidenum">
              <a:rPr lang="en-US" smtClean="0"/>
              <a:t>‹#›</a:t>
            </a:fld>
            <a:endParaRPr lang="en-US"/>
          </a:p>
        </p:txBody>
      </p:sp>
    </p:spTree>
    <p:extLst>
      <p:ext uri="{BB962C8B-B14F-4D97-AF65-F5344CB8AC3E}">
        <p14:creationId xmlns:p14="http://schemas.microsoft.com/office/powerpoint/2010/main" val="11650618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D1C01B-065C-5C48-BEE6-AAED7602033A}" type="datetime1">
              <a:rPr lang="en-US" smtClean="0"/>
              <a:t>3/31/14</a:t>
            </a:fld>
            <a:endParaRPr lang="en-US"/>
          </a:p>
        </p:txBody>
      </p:sp>
      <p:sp>
        <p:nvSpPr>
          <p:cNvPr id="3" name="Footer Placeholder 2"/>
          <p:cNvSpPr>
            <a:spLocks noGrp="1"/>
          </p:cNvSpPr>
          <p:nvPr>
            <p:ph type="ftr" sz="quarter" idx="11"/>
          </p:nvPr>
        </p:nvSpPr>
        <p:spPr/>
        <p:txBody>
          <a:bodyPr/>
          <a:lstStyle/>
          <a:p>
            <a:r>
              <a:rPr lang="en-US" dirty="0" err="1" smtClean="0"/>
              <a:t>Biocomplexity</a:t>
            </a:r>
            <a:endParaRPr lang="en-US" dirty="0"/>
          </a:p>
        </p:txBody>
      </p:sp>
      <p:sp>
        <p:nvSpPr>
          <p:cNvPr id="4" name="Slide Number Placeholder 3"/>
          <p:cNvSpPr>
            <a:spLocks noGrp="1"/>
          </p:cNvSpPr>
          <p:nvPr>
            <p:ph type="sldNum" sz="quarter" idx="12"/>
          </p:nvPr>
        </p:nvSpPr>
        <p:spPr/>
        <p:txBody>
          <a:bodyPr/>
          <a:lstStyle/>
          <a:p>
            <a:fld id="{EBE04232-1B2B-F943-AAFD-922F680CD1EC}" type="slidenum">
              <a:rPr lang="en-US" smtClean="0"/>
              <a:t>‹#›</a:t>
            </a:fld>
            <a:endParaRPr lang="en-US"/>
          </a:p>
        </p:txBody>
      </p:sp>
    </p:spTree>
    <p:extLst>
      <p:ext uri="{BB962C8B-B14F-4D97-AF65-F5344CB8AC3E}">
        <p14:creationId xmlns:p14="http://schemas.microsoft.com/office/powerpoint/2010/main" val="22920289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C0500C-5DEE-1648-8FAE-DC180B566362}" type="datetime1">
              <a:rPr lang="en-US" smtClean="0"/>
              <a:t>3/31/14</a:t>
            </a:fld>
            <a:endParaRPr lang="en-US"/>
          </a:p>
        </p:txBody>
      </p:sp>
      <p:sp>
        <p:nvSpPr>
          <p:cNvPr id="6" name="Footer Placeholder 5"/>
          <p:cNvSpPr>
            <a:spLocks noGrp="1"/>
          </p:cNvSpPr>
          <p:nvPr>
            <p:ph type="ftr" sz="quarter" idx="11"/>
          </p:nvPr>
        </p:nvSpPr>
        <p:spPr/>
        <p:txBody>
          <a:bodyPr/>
          <a:lstStyle/>
          <a:p>
            <a:r>
              <a:rPr lang="en-US" dirty="0" err="1" smtClean="0"/>
              <a:t>Biocomplexity</a:t>
            </a:r>
            <a:endParaRPr lang="en-US" dirty="0"/>
          </a:p>
        </p:txBody>
      </p:sp>
      <p:sp>
        <p:nvSpPr>
          <p:cNvPr id="7" name="Slide Number Placeholder 6"/>
          <p:cNvSpPr>
            <a:spLocks noGrp="1"/>
          </p:cNvSpPr>
          <p:nvPr>
            <p:ph type="sldNum" sz="quarter" idx="12"/>
          </p:nvPr>
        </p:nvSpPr>
        <p:spPr/>
        <p:txBody>
          <a:bodyPr/>
          <a:lstStyle/>
          <a:p>
            <a:fld id="{EBE04232-1B2B-F943-AAFD-922F680CD1EC}" type="slidenum">
              <a:rPr lang="en-US" smtClean="0"/>
              <a:t>‹#›</a:t>
            </a:fld>
            <a:endParaRPr lang="en-US"/>
          </a:p>
        </p:txBody>
      </p:sp>
    </p:spTree>
    <p:extLst>
      <p:ext uri="{BB962C8B-B14F-4D97-AF65-F5344CB8AC3E}">
        <p14:creationId xmlns:p14="http://schemas.microsoft.com/office/powerpoint/2010/main" val="1162306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8EB0CDC-B5D3-3F4C-8CC2-45D60B374D7F}" type="datetime1">
              <a:rPr lang="en-US" smtClean="0"/>
              <a:t>3/31/14</a:t>
            </a:fld>
            <a:endParaRPr lang="en-US"/>
          </a:p>
        </p:txBody>
      </p:sp>
      <p:sp>
        <p:nvSpPr>
          <p:cNvPr id="6" name="Footer Placeholder 5"/>
          <p:cNvSpPr>
            <a:spLocks noGrp="1"/>
          </p:cNvSpPr>
          <p:nvPr>
            <p:ph type="ftr" sz="quarter" idx="11"/>
          </p:nvPr>
        </p:nvSpPr>
        <p:spPr/>
        <p:txBody>
          <a:bodyPr/>
          <a:lstStyle/>
          <a:p>
            <a:r>
              <a:rPr lang="en-US" dirty="0" err="1" smtClean="0"/>
              <a:t>Biocomplexity</a:t>
            </a:r>
            <a:endParaRPr lang="en-US" dirty="0"/>
          </a:p>
        </p:txBody>
      </p:sp>
      <p:sp>
        <p:nvSpPr>
          <p:cNvPr id="7" name="Slide Number Placeholder 6"/>
          <p:cNvSpPr>
            <a:spLocks noGrp="1"/>
          </p:cNvSpPr>
          <p:nvPr>
            <p:ph type="sldNum" sz="quarter" idx="12"/>
          </p:nvPr>
        </p:nvSpPr>
        <p:spPr/>
        <p:txBody>
          <a:bodyPr/>
          <a:lstStyle/>
          <a:p>
            <a:fld id="{EBE04232-1B2B-F943-AAFD-922F680CD1EC}" type="slidenum">
              <a:rPr lang="en-US" smtClean="0"/>
              <a:t>‹#›</a:t>
            </a:fld>
            <a:endParaRPr lang="en-US"/>
          </a:p>
        </p:txBody>
      </p:sp>
    </p:spTree>
    <p:extLst>
      <p:ext uri="{BB962C8B-B14F-4D97-AF65-F5344CB8AC3E}">
        <p14:creationId xmlns:p14="http://schemas.microsoft.com/office/powerpoint/2010/main" val="5798895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42DD4C-FB99-4C46-827E-2549D1F86E3A}" type="datetime1">
              <a:rPr lang="en-US" smtClean="0"/>
              <a:t>3/31/14</a:t>
            </a:fld>
            <a:endParaRPr lang="en-US"/>
          </a:p>
        </p:txBody>
      </p:sp>
      <p:sp>
        <p:nvSpPr>
          <p:cNvPr id="5" name="Footer Placeholder 4"/>
          <p:cNvSpPr>
            <a:spLocks noGrp="1"/>
          </p:cNvSpPr>
          <p:nvPr>
            <p:ph type="ftr" sz="quarter" idx="11"/>
          </p:nvPr>
        </p:nvSpPr>
        <p:spPr/>
        <p:txBody>
          <a:bodyPr/>
          <a:lstStyle/>
          <a:p>
            <a:r>
              <a:rPr lang="en-US" dirty="0" err="1" smtClean="0"/>
              <a:t>Biocomplexity</a:t>
            </a:r>
            <a:endParaRPr lang="en-US" dirty="0"/>
          </a:p>
        </p:txBody>
      </p:sp>
      <p:sp>
        <p:nvSpPr>
          <p:cNvPr id="6" name="Slide Number Placeholder 5"/>
          <p:cNvSpPr>
            <a:spLocks noGrp="1"/>
          </p:cNvSpPr>
          <p:nvPr>
            <p:ph type="sldNum" sz="quarter" idx="12"/>
          </p:nvPr>
        </p:nvSpPr>
        <p:spPr/>
        <p:txBody>
          <a:bodyPr/>
          <a:lstStyle/>
          <a:p>
            <a:fld id="{EBE04232-1B2B-F943-AAFD-922F680CD1EC}" type="slidenum">
              <a:rPr lang="en-US" smtClean="0"/>
              <a:t>‹#›</a:t>
            </a:fld>
            <a:endParaRPr lang="en-US"/>
          </a:p>
        </p:txBody>
      </p:sp>
    </p:spTree>
    <p:extLst>
      <p:ext uri="{BB962C8B-B14F-4D97-AF65-F5344CB8AC3E}">
        <p14:creationId xmlns:p14="http://schemas.microsoft.com/office/powerpoint/2010/main" val="39383187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B6A743-0305-984B-AB7B-52B828CF7AF8}" type="datetime1">
              <a:rPr lang="en-US" smtClean="0"/>
              <a:t>3/31/14</a:t>
            </a:fld>
            <a:endParaRPr lang="en-US"/>
          </a:p>
        </p:txBody>
      </p:sp>
      <p:sp>
        <p:nvSpPr>
          <p:cNvPr id="5" name="Footer Placeholder 4"/>
          <p:cNvSpPr>
            <a:spLocks noGrp="1"/>
          </p:cNvSpPr>
          <p:nvPr>
            <p:ph type="ftr" sz="quarter" idx="11"/>
          </p:nvPr>
        </p:nvSpPr>
        <p:spPr/>
        <p:txBody>
          <a:bodyPr/>
          <a:lstStyle/>
          <a:p>
            <a:r>
              <a:rPr lang="en-US" dirty="0" err="1" smtClean="0"/>
              <a:t>Biocomplexity</a:t>
            </a:r>
            <a:endParaRPr lang="en-US" dirty="0"/>
          </a:p>
        </p:txBody>
      </p:sp>
      <p:sp>
        <p:nvSpPr>
          <p:cNvPr id="6" name="Slide Number Placeholder 5"/>
          <p:cNvSpPr>
            <a:spLocks noGrp="1"/>
          </p:cNvSpPr>
          <p:nvPr>
            <p:ph type="sldNum" sz="quarter" idx="12"/>
          </p:nvPr>
        </p:nvSpPr>
        <p:spPr/>
        <p:txBody>
          <a:bodyPr/>
          <a:lstStyle/>
          <a:p>
            <a:fld id="{EBE04232-1B2B-F943-AAFD-922F680CD1EC}" type="slidenum">
              <a:rPr lang="en-US" smtClean="0"/>
              <a:t>‹#›</a:t>
            </a:fld>
            <a:endParaRPr lang="en-US"/>
          </a:p>
        </p:txBody>
      </p:sp>
    </p:spTree>
    <p:extLst>
      <p:ext uri="{BB962C8B-B14F-4D97-AF65-F5344CB8AC3E}">
        <p14:creationId xmlns:p14="http://schemas.microsoft.com/office/powerpoint/2010/main" val="426597954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4" Type="http://schemas.openxmlformats.org/officeDocument/2006/relationships/image" Target="../media/image2.jp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26A7CF">
                <a:alpha val="29000"/>
              </a:srgbClr>
            </a:gs>
            <a:gs pos="100000">
              <a:srgbClr val="FFFFFF">
                <a:alpha val="29000"/>
              </a:srgbClr>
            </a:gs>
          </a:gsLst>
          <a:lin ang="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995680"/>
            <a:ext cx="8229600" cy="1107440"/>
          </a:xfrm>
          <a:prstGeom prst="rect">
            <a:avLst/>
          </a:prstGeom>
        </p:spPr>
        <p:txBody>
          <a:bodyPr vert="horz" lIns="91440" tIns="45720" rIns="91440" bIns="45720" rtlCol="0" anchor="ctr">
            <a:normAutofit/>
          </a:bodyPr>
          <a:lstStyle/>
          <a:p>
            <a:r>
              <a:rPr lang="en-US" dirty="0" smtClean="0"/>
              <a:t>            Title style </a:t>
            </a:r>
            <a:endParaRPr lang="en-US" dirty="0"/>
          </a:p>
        </p:txBody>
      </p:sp>
      <p:sp>
        <p:nvSpPr>
          <p:cNvPr id="3" name="Text Placeholder 2"/>
          <p:cNvSpPr>
            <a:spLocks noGrp="1"/>
          </p:cNvSpPr>
          <p:nvPr>
            <p:ph type="body" idx="1"/>
          </p:nvPr>
        </p:nvSpPr>
        <p:spPr>
          <a:xfrm>
            <a:off x="457200" y="2468880"/>
            <a:ext cx="8229600" cy="365728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4E380B-5ECA-7541-89E5-2BB5E45AB482}" type="datetime1">
              <a:rPr lang="en-US" smtClean="0"/>
              <a:t>3/31/14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Arctic Biocomplexity</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rgbClr val="26A7CF"/>
                </a:solidFill>
              </a:defRPr>
            </a:lvl1pPr>
          </a:lstStyle>
          <a:p>
            <a:r>
              <a:rPr lang="en-US" b="1" smtClean="0"/>
              <a:t> </a:t>
            </a:r>
            <a:endParaRPr lang="en-US" b="1" dirty="0"/>
          </a:p>
        </p:txBody>
      </p:sp>
      <p:pic>
        <p:nvPicPr>
          <p:cNvPr id="8" name="Picture 7" descr="Screen Shot 2013-02-17 at 11.57.27 AM.png"/>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57200" y="6373495"/>
            <a:ext cx="2198830" cy="347980"/>
          </a:xfrm>
          <a:prstGeom prst="rect">
            <a:avLst/>
          </a:prstGeom>
        </p:spPr>
      </p:pic>
      <p:pic>
        <p:nvPicPr>
          <p:cNvPr id="7" name="Picture 6" descr="Arctic_header2.jpg"/>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9144000" cy="914400"/>
          </a:xfrm>
          <a:prstGeom prst="rect">
            <a:avLst/>
          </a:prstGeom>
        </p:spPr>
      </p:pic>
    </p:spTree>
    <p:extLst>
      <p:ext uri="{BB962C8B-B14F-4D97-AF65-F5344CB8AC3E}">
        <p14:creationId xmlns:p14="http://schemas.microsoft.com/office/powerpoint/2010/main" val="23199464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dist" defTabSz="457200" rtl="0" eaLnBrk="1" latinLnBrk="0" hangingPunct="1">
        <a:spcBef>
          <a:spcPct val="0"/>
        </a:spcBef>
        <a:buNone/>
        <a:defRPr sz="4400" kern="1200" baseline="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24"/>
          <p:cNvSpPr>
            <a:spLocks noGrp="1"/>
          </p:cNvSpPr>
          <p:nvPr>
            <p:ph type="title"/>
          </p:nvPr>
        </p:nvSpPr>
        <p:spPr/>
        <p:txBody>
          <a:bodyPr>
            <a:noAutofit/>
          </a:bodyPr>
          <a:lstStyle/>
          <a:p>
            <a:pPr algn="l"/>
            <a:r>
              <a:rPr lang="en-US" sz="4000" b="0" dirty="0" smtClean="0"/>
              <a:t>Lesson 12 – Structured Population Models</a:t>
            </a:r>
            <a:endParaRPr lang="en-US" sz="4000" b="0" dirty="0"/>
          </a:p>
        </p:txBody>
      </p:sp>
      <p:sp>
        <p:nvSpPr>
          <p:cNvPr id="8" name="Footer Placeholder 7"/>
          <p:cNvSpPr>
            <a:spLocks noGrp="1"/>
          </p:cNvSpPr>
          <p:nvPr>
            <p:ph type="ftr" sz="quarter" idx="11"/>
          </p:nvPr>
        </p:nvSpPr>
        <p:spPr/>
        <p:txBody>
          <a:bodyPr/>
          <a:lstStyle/>
          <a:p>
            <a:r>
              <a:rPr lang="en-US" b="1" dirty="0" err="1" smtClean="0">
                <a:solidFill>
                  <a:srgbClr val="7F7F7F"/>
                </a:solidFill>
              </a:rPr>
              <a:t>Biocomplexity</a:t>
            </a:r>
            <a:endParaRPr lang="en-US" b="1" dirty="0">
              <a:solidFill>
                <a:srgbClr val="7F7F7F"/>
              </a:solidFill>
            </a:endParaRPr>
          </a:p>
        </p:txBody>
      </p:sp>
      <p:sp>
        <p:nvSpPr>
          <p:cNvPr id="20" name="Slide Number Placeholder 19"/>
          <p:cNvSpPr>
            <a:spLocks noGrp="1"/>
          </p:cNvSpPr>
          <p:nvPr>
            <p:ph type="sldNum" sz="quarter" idx="12"/>
          </p:nvPr>
        </p:nvSpPr>
        <p:spPr/>
        <p:txBody>
          <a:bodyPr/>
          <a:lstStyle/>
          <a:p>
            <a:fld id="{EBE04232-1B2B-F943-AAFD-922F680CD1EC}" type="slidenum">
              <a:rPr lang="en-US" sz="1200" smtClean="0"/>
              <a:t>1</a:t>
            </a:fld>
            <a:endParaRPr lang="en-US" sz="1200"/>
          </a:p>
        </p:txBody>
      </p:sp>
      <p:sp>
        <p:nvSpPr>
          <p:cNvPr id="3" name="TextBox 2"/>
          <p:cNvSpPr txBox="1"/>
          <p:nvPr/>
        </p:nvSpPr>
        <p:spPr>
          <a:xfrm>
            <a:off x="5341652" y="1724353"/>
            <a:ext cx="3345148" cy="4524315"/>
          </a:xfrm>
          <a:prstGeom prst="rect">
            <a:avLst/>
          </a:prstGeom>
          <a:noFill/>
        </p:spPr>
        <p:txBody>
          <a:bodyPr wrap="square" rtlCol="0">
            <a:spAutoFit/>
          </a:bodyPr>
          <a:lstStyle/>
          <a:p>
            <a:r>
              <a:rPr lang="en-US" sz="2400" dirty="0" smtClean="0">
                <a:solidFill>
                  <a:srgbClr val="7F7F7F"/>
                </a:solidFill>
              </a:rPr>
              <a:t>What else do you need to know to begin to make a conservation plan?</a:t>
            </a:r>
          </a:p>
          <a:p>
            <a:r>
              <a:rPr lang="en-US" sz="2400" dirty="0" smtClean="0">
                <a:solidFill>
                  <a:srgbClr val="7F7F7F"/>
                </a:solidFill>
              </a:rPr>
              <a:t>Population biologists work with conservation biologists to build models of populations. These enable them to predict how populations will behave under future conditions or disruptions.</a:t>
            </a:r>
            <a:endParaRPr lang="en-US" sz="2400" dirty="0">
              <a:solidFill>
                <a:srgbClr val="7F7F7F"/>
              </a:solidFill>
            </a:endParaRPr>
          </a:p>
        </p:txBody>
      </p:sp>
      <p:pic>
        <p:nvPicPr>
          <p:cNvPr id="2" name="Picture 1" descr="Chinook_salmon_fish.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1131" y="2466106"/>
            <a:ext cx="4683280" cy="3042740"/>
          </a:xfrm>
          <a:prstGeom prst="rect">
            <a:avLst/>
          </a:prstGeom>
        </p:spPr>
      </p:pic>
    </p:spTree>
    <p:extLst>
      <p:ext uri="{BB962C8B-B14F-4D97-AF65-F5344CB8AC3E}">
        <p14:creationId xmlns:p14="http://schemas.microsoft.com/office/powerpoint/2010/main" val="269825554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Biocomplexity</a:t>
            </a:r>
            <a:endParaRPr lang="en-US" dirty="0"/>
          </a:p>
        </p:txBody>
      </p:sp>
      <p:sp>
        <p:nvSpPr>
          <p:cNvPr id="3" name="Slide Number Placeholder 2"/>
          <p:cNvSpPr>
            <a:spLocks noGrp="1"/>
          </p:cNvSpPr>
          <p:nvPr>
            <p:ph type="sldNum" sz="quarter" idx="12"/>
          </p:nvPr>
        </p:nvSpPr>
        <p:spPr/>
        <p:txBody>
          <a:bodyPr/>
          <a:lstStyle/>
          <a:p>
            <a:fld id="{EBE04232-1B2B-F943-AAFD-922F680CD1EC}" type="slidenum">
              <a:rPr lang="en-US" smtClean="0"/>
              <a:t>2</a:t>
            </a:fld>
            <a:endParaRPr lang="en-US"/>
          </a:p>
        </p:txBody>
      </p:sp>
      <p:sp>
        <p:nvSpPr>
          <p:cNvPr id="4" name="TextBox 3"/>
          <p:cNvSpPr txBox="1"/>
          <p:nvPr/>
        </p:nvSpPr>
        <p:spPr>
          <a:xfrm>
            <a:off x="524933" y="1320800"/>
            <a:ext cx="8161867" cy="4801314"/>
          </a:xfrm>
          <a:prstGeom prst="rect">
            <a:avLst/>
          </a:prstGeom>
          <a:noFill/>
        </p:spPr>
        <p:txBody>
          <a:bodyPr wrap="square" rtlCol="0">
            <a:spAutoFit/>
          </a:bodyPr>
          <a:lstStyle/>
          <a:p>
            <a:r>
              <a:rPr lang="en-US" sz="2400" dirty="0">
                <a:solidFill>
                  <a:srgbClr val="7F7F7F"/>
                </a:solidFill>
              </a:rPr>
              <a:t>The </a:t>
            </a:r>
            <a:r>
              <a:rPr lang="en-US" sz="2400" dirty="0" smtClean="0">
                <a:solidFill>
                  <a:srgbClr val="7F7F7F"/>
                </a:solidFill>
              </a:rPr>
              <a:t>fundamental population </a:t>
            </a:r>
            <a:r>
              <a:rPr lang="en-US" sz="2400" dirty="0">
                <a:solidFill>
                  <a:srgbClr val="7F7F7F"/>
                </a:solidFill>
              </a:rPr>
              <a:t>biology </a:t>
            </a:r>
            <a:r>
              <a:rPr lang="en-US" sz="2400" dirty="0" smtClean="0">
                <a:solidFill>
                  <a:srgbClr val="7F7F7F"/>
                </a:solidFill>
              </a:rPr>
              <a:t>model is </a:t>
            </a:r>
            <a:r>
              <a:rPr lang="en-US" sz="2400" dirty="0">
                <a:solidFill>
                  <a:srgbClr val="7F7F7F"/>
                </a:solidFill>
              </a:rPr>
              <a:t>this simple expression:</a:t>
            </a:r>
          </a:p>
          <a:p>
            <a:pPr algn="ctr"/>
            <a:endParaRPr lang="en-US" sz="2400" dirty="0" smtClean="0">
              <a:solidFill>
                <a:srgbClr val="7F7F7F"/>
              </a:solidFill>
            </a:endParaRPr>
          </a:p>
          <a:p>
            <a:pPr algn="ctr"/>
            <a:r>
              <a:rPr lang="en-US" sz="2400" dirty="0" smtClean="0">
                <a:solidFill>
                  <a:srgbClr val="7F7F7F"/>
                </a:solidFill>
              </a:rPr>
              <a:t>N2 </a:t>
            </a:r>
            <a:r>
              <a:rPr lang="en-US" sz="2400" dirty="0">
                <a:solidFill>
                  <a:srgbClr val="7F7F7F"/>
                </a:solidFill>
              </a:rPr>
              <a:t>= N1 + births - deaths + immigrants - emigrants</a:t>
            </a:r>
          </a:p>
          <a:p>
            <a:pPr algn="ctr"/>
            <a:endParaRPr lang="en-US" sz="2400" dirty="0" smtClean="0">
              <a:solidFill>
                <a:srgbClr val="7F7F7F"/>
              </a:solidFill>
            </a:endParaRPr>
          </a:p>
          <a:p>
            <a:r>
              <a:rPr lang="en-US" sz="2400" dirty="0" smtClean="0">
                <a:solidFill>
                  <a:srgbClr val="7F7F7F"/>
                </a:solidFill>
              </a:rPr>
              <a:t>This states </a:t>
            </a:r>
            <a:r>
              <a:rPr lang="en-US" sz="2400" dirty="0">
                <a:solidFill>
                  <a:srgbClr val="7F7F7F"/>
                </a:solidFill>
              </a:rPr>
              <a:t>a commonsense idea: </a:t>
            </a:r>
            <a:endParaRPr lang="en-US" sz="2400" dirty="0" smtClean="0">
              <a:solidFill>
                <a:srgbClr val="7F7F7F"/>
              </a:solidFill>
            </a:endParaRPr>
          </a:p>
          <a:p>
            <a:pPr marL="342900" indent="-342900">
              <a:buFont typeface="Arial"/>
              <a:buChar char="•"/>
            </a:pPr>
            <a:r>
              <a:rPr lang="en-US" sz="2400" dirty="0" smtClean="0">
                <a:solidFill>
                  <a:srgbClr val="7F7F7F"/>
                </a:solidFill>
              </a:rPr>
              <a:t>Suppose you </a:t>
            </a:r>
            <a:r>
              <a:rPr lang="en-US" sz="2400" dirty="0">
                <a:solidFill>
                  <a:srgbClr val="7F7F7F"/>
                </a:solidFill>
              </a:rPr>
              <a:t>count </a:t>
            </a:r>
            <a:r>
              <a:rPr lang="en-US" sz="2400" dirty="0" smtClean="0">
                <a:solidFill>
                  <a:srgbClr val="7F7F7F"/>
                </a:solidFill>
              </a:rPr>
              <a:t>a population of an organism at </a:t>
            </a:r>
            <a:r>
              <a:rPr lang="en-US" sz="2400" dirty="0">
                <a:solidFill>
                  <a:srgbClr val="7F7F7F"/>
                </a:solidFill>
              </a:rPr>
              <a:t>one point in </a:t>
            </a:r>
            <a:r>
              <a:rPr lang="en-US" sz="2400" dirty="0" smtClean="0">
                <a:solidFill>
                  <a:srgbClr val="7F7F7F"/>
                </a:solidFill>
              </a:rPr>
              <a:t>time, and call this number of individuals </a:t>
            </a:r>
            <a:r>
              <a:rPr lang="en-US" sz="2400" dirty="0">
                <a:solidFill>
                  <a:srgbClr val="7F7F7F"/>
                </a:solidFill>
              </a:rPr>
              <a:t>N1. </a:t>
            </a:r>
            <a:endParaRPr lang="en-US" sz="2400" dirty="0" smtClean="0">
              <a:solidFill>
                <a:srgbClr val="7F7F7F"/>
              </a:solidFill>
            </a:endParaRPr>
          </a:p>
          <a:p>
            <a:pPr marL="342900" indent="-342900">
              <a:buFont typeface="Arial"/>
              <a:buChar char="•"/>
            </a:pPr>
            <a:r>
              <a:rPr lang="en-US" sz="2400" dirty="0" smtClean="0">
                <a:solidFill>
                  <a:srgbClr val="7F7F7F"/>
                </a:solidFill>
              </a:rPr>
              <a:t>You </a:t>
            </a:r>
            <a:r>
              <a:rPr lang="en-US" sz="2400" dirty="0">
                <a:solidFill>
                  <a:srgbClr val="7F7F7F"/>
                </a:solidFill>
              </a:rPr>
              <a:t>take another census at a later </a:t>
            </a:r>
            <a:r>
              <a:rPr lang="en-US" sz="2400" dirty="0" smtClean="0">
                <a:solidFill>
                  <a:srgbClr val="7F7F7F"/>
                </a:solidFill>
              </a:rPr>
              <a:t>time, and find the </a:t>
            </a:r>
            <a:r>
              <a:rPr lang="en-US" sz="2400" dirty="0">
                <a:solidFill>
                  <a:srgbClr val="7F7F7F"/>
                </a:solidFill>
              </a:rPr>
              <a:t>new population size, </a:t>
            </a:r>
            <a:r>
              <a:rPr lang="en-US" sz="2400" dirty="0" smtClean="0">
                <a:solidFill>
                  <a:srgbClr val="7F7F7F"/>
                </a:solidFill>
              </a:rPr>
              <a:t>N2. </a:t>
            </a:r>
          </a:p>
          <a:p>
            <a:pPr marL="342900" indent="-342900">
              <a:buFont typeface="Arial"/>
              <a:buChar char="•"/>
            </a:pPr>
            <a:r>
              <a:rPr lang="en-US" sz="2400" dirty="0" smtClean="0">
                <a:solidFill>
                  <a:srgbClr val="7F7F7F"/>
                </a:solidFill>
              </a:rPr>
              <a:t>It </a:t>
            </a:r>
            <a:r>
              <a:rPr lang="en-US" sz="2400" dirty="0">
                <a:solidFill>
                  <a:srgbClr val="7F7F7F"/>
                </a:solidFill>
              </a:rPr>
              <a:t>will have changed because </a:t>
            </a:r>
            <a:r>
              <a:rPr lang="en-US" sz="2400" dirty="0" smtClean="0">
                <a:solidFill>
                  <a:srgbClr val="7F7F7F"/>
                </a:solidFill>
              </a:rPr>
              <a:t>births</a:t>
            </a:r>
            <a:r>
              <a:rPr lang="en-US" sz="2400" dirty="0">
                <a:solidFill>
                  <a:srgbClr val="7F7F7F"/>
                </a:solidFill>
              </a:rPr>
              <a:t>, deaths, immigrations and emigrations </a:t>
            </a:r>
            <a:r>
              <a:rPr lang="en-US" sz="2400" dirty="0" smtClean="0">
                <a:solidFill>
                  <a:srgbClr val="7F7F7F"/>
                </a:solidFill>
              </a:rPr>
              <a:t>have </a:t>
            </a:r>
            <a:r>
              <a:rPr lang="en-US" sz="2400" dirty="0">
                <a:solidFill>
                  <a:srgbClr val="7F7F7F"/>
                </a:solidFill>
              </a:rPr>
              <a:t>occurred since you counted to get N1.</a:t>
            </a:r>
          </a:p>
          <a:p>
            <a:pPr algn="ctr"/>
            <a:endParaRPr lang="en-US" dirty="0"/>
          </a:p>
        </p:txBody>
      </p:sp>
    </p:spTree>
    <p:extLst>
      <p:ext uri="{BB962C8B-B14F-4D97-AF65-F5344CB8AC3E}">
        <p14:creationId xmlns:p14="http://schemas.microsoft.com/office/powerpoint/2010/main" val="3164178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Biocomplexity</a:t>
            </a:r>
            <a:endParaRPr lang="en-US" dirty="0"/>
          </a:p>
        </p:txBody>
      </p:sp>
      <p:sp>
        <p:nvSpPr>
          <p:cNvPr id="3" name="Slide Number Placeholder 2"/>
          <p:cNvSpPr>
            <a:spLocks noGrp="1"/>
          </p:cNvSpPr>
          <p:nvPr>
            <p:ph type="sldNum" sz="quarter" idx="12"/>
          </p:nvPr>
        </p:nvSpPr>
        <p:spPr/>
        <p:txBody>
          <a:bodyPr/>
          <a:lstStyle/>
          <a:p>
            <a:fld id="{EBE04232-1B2B-F943-AAFD-922F680CD1EC}" type="slidenum">
              <a:rPr lang="en-US" smtClean="0"/>
              <a:t>3</a:t>
            </a:fld>
            <a:endParaRPr lang="en-US"/>
          </a:p>
        </p:txBody>
      </p:sp>
      <p:sp>
        <p:nvSpPr>
          <p:cNvPr id="4" name="TextBox 3"/>
          <p:cNvSpPr txBox="1"/>
          <p:nvPr/>
        </p:nvSpPr>
        <p:spPr>
          <a:xfrm>
            <a:off x="533400" y="1659467"/>
            <a:ext cx="8161867" cy="3416320"/>
          </a:xfrm>
          <a:prstGeom prst="rect">
            <a:avLst/>
          </a:prstGeom>
          <a:noFill/>
        </p:spPr>
        <p:txBody>
          <a:bodyPr wrap="square" rtlCol="0">
            <a:spAutoFit/>
          </a:bodyPr>
          <a:lstStyle/>
          <a:p>
            <a:r>
              <a:rPr lang="en-US" sz="2400" dirty="0">
                <a:solidFill>
                  <a:srgbClr val="7F7F7F"/>
                </a:solidFill>
              </a:rPr>
              <a:t>E</a:t>
            </a:r>
            <a:r>
              <a:rPr lang="en-US" sz="2400" dirty="0" smtClean="0">
                <a:solidFill>
                  <a:srgbClr val="7F7F7F"/>
                </a:solidFill>
              </a:rPr>
              <a:t>ach </a:t>
            </a:r>
            <a:r>
              <a:rPr lang="en-US" sz="2400" dirty="0">
                <a:solidFill>
                  <a:srgbClr val="7F7F7F"/>
                </a:solidFill>
              </a:rPr>
              <a:t>of the terms (birth, death, immigration, and emigration) </a:t>
            </a:r>
            <a:r>
              <a:rPr lang="en-US" sz="2400" dirty="0" smtClean="0">
                <a:solidFill>
                  <a:srgbClr val="7F7F7F"/>
                </a:solidFill>
              </a:rPr>
              <a:t>includes </a:t>
            </a:r>
            <a:r>
              <a:rPr lang="en-US" sz="2400" dirty="0">
                <a:solidFill>
                  <a:srgbClr val="7F7F7F"/>
                </a:solidFill>
              </a:rPr>
              <a:t>a lot of ecology. </a:t>
            </a:r>
            <a:endParaRPr lang="en-US" sz="2400" dirty="0" smtClean="0">
              <a:solidFill>
                <a:srgbClr val="7F7F7F"/>
              </a:solidFill>
            </a:endParaRPr>
          </a:p>
          <a:p>
            <a:pPr marL="342900" indent="-342900">
              <a:buFont typeface="Arial"/>
              <a:buChar char="•"/>
            </a:pPr>
            <a:r>
              <a:rPr lang="en-US" sz="2400" dirty="0" smtClean="0">
                <a:solidFill>
                  <a:srgbClr val="7F7F7F"/>
                </a:solidFill>
              </a:rPr>
              <a:t>How </a:t>
            </a:r>
            <a:r>
              <a:rPr lang="en-US" sz="2400" dirty="0">
                <a:solidFill>
                  <a:srgbClr val="7F7F7F"/>
                </a:solidFill>
              </a:rPr>
              <a:t>many births per reproductive individual</a:t>
            </a:r>
            <a:r>
              <a:rPr lang="en-US" sz="2400" dirty="0" smtClean="0">
                <a:solidFill>
                  <a:srgbClr val="7F7F7F"/>
                </a:solidFill>
              </a:rPr>
              <a:t>?</a:t>
            </a:r>
          </a:p>
          <a:p>
            <a:pPr marL="342900" indent="-342900">
              <a:buFont typeface="Arial"/>
              <a:buChar char="•"/>
            </a:pPr>
            <a:r>
              <a:rPr lang="en-US" sz="2400" dirty="0" smtClean="0">
                <a:solidFill>
                  <a:srgbClr val="7F7F7F"/>
                </a:solidFill>
              </a:rPr>
              <a:t>How </a:t>
            </a:r>
            <a:r>
              <a:rPr lang="en-US" sz="2400" dirty="0">
                <a:solidFill>
                  <a:srgbClr val="7F7F7F"/>
                </a:solidFill>
              </a:rPr>
              <a:t>often do the organisms reproduce? </a:t>
            </a:r>
            <a:endParaRPr lang="en-US" sz="2400" dirty="0" smtClean="0">
              <a:solidFill>
                <a:srgbClr val="7F7F7F"/>
              </a:solidFill>
            </a:endParaRPr>
          </a:p>
          <a:p>
            <a:pPr marL="342900" indent="-342900">
              <a:buFont typeface="Arial"/>
              <a:buChar char="•"/>
            </a:pPr>
            <a:r>
              <a:rPr lang="en-US" sz="2400" dirty="0" smtClean="0">
                <a:solidFill>
                  <a:srgbClr val="7F7F7F"/>
                </a:solidFill>
              </a:rPr>
              <a:t>What </a:t>
            </a:r>
            <a:r>
              <a:rPr lang="en-US" sz="2400" dirty="0">
                <a:solidFill>
                  <a:srgbClr val="7F7F7F"/>
                </a:solidFill>
              </a:rPr>
              <a:t>conditions affect survival </a:t>
            </a:r>
            <a:r>
              <a:rPr lang="en-US" sz="2400" dirty="0" smtClean="0">
                <a:solidFill>
                  <a:srgbClr val="7F7F7F"/>
                </a:solidFill>
              </a:rPr>
              <a:t>between </a:t>
            </a:r>
            <a:r>
              <a:rPr lang="en-US" sz="2400" dirty="0">
                <a:solidFill>
                  <a:srgbClr val="7F7F7F"/>
                </a:solidFill>
              </a:rPr>
              <a:t>an </a:t>
            </a:r>
            <a:r>
              <a:rPr lang="en-US" sz="2400" dirty="0" smtClean="0">
                <a:solidFill>
                  <a:srgbClr val="7F7F7F"/>
                </a:solidFill>
              </a:rPr>
              <a:t>individual’s birth and </a:t>
            </a:r>
            <a:r>
              <a:rPr lang="en-US" sz="2400" dirty="0">
                <a:solidFill>
                  <a:srgbClr val="7F7F7F"/>
                </a:solidFill>
              </a:rPr>
              <a:t>the time it reproduces? </a:t>
            </a:r>
            <a:endParaRPr lang="en-US" sz="2400" dirty="0" smtClean="0">
              <a:solidFill>
                <a:srgbClr val="7F7F7F"/>
              </a:solidFill>
            </a:endParaRPr>
          </a:p>
          <a:p>
            <a:pPr marL="342900" indent="-342900">
              <a:buFont typeface="Arial"/>
              <a:buChar char="•"/>
            </a:pPr>
            <a:r>
              <a:rPr lang="en-US" sz="2400" dirty="0" smtClean="0">
                <a:solidFill>
                  <a:srgbClr val="7F7F7F"/>
                </a:solidFill>
              </a:rPr>
              <a:t>What </a:t>
            </a:r>
            <a:r>
              <a:rPr lang="en-US" sz="2400" dirty="0">
                <a:solidFill>
                  <a:srgbClr val="7F7F7F"/>
                </a:solidFill>
              </a:rPr>
              <a:t>is the typical life expectancy of an </a:t>
            </a:r>
            <a:r>
              <a:rPr lang="en-US" sz="2400" dirty="0" smtClean="0">
                <a:solidFill>
                  <a:srgbClr val="7F7F7F"/>
                </a:solidFill>
              </a:rPr>
              <a:t>individual?</a:t>
            </a:r>
          </a:p>
          <a:p>
            <a:pPr marL="342900" indent="-342900">
              <a:buFont typeface="Arial"/>
              <a:buChar char="•"/>
            </a:pPr>
            <a:r>
              <a:rPr lang="en-US" sz="2400" dirty="0" smtClean="0">
                <a:solidFill>
                  <a:srgbClr val="7F7F7F"/>
                </a:solidFill>
              </a:rPr>
              <a:t>How </a:t>
            </a:r>
            <a:r>
              <a:rPr lang="en-US" sz="2400" dirty="0">
                <a:solidFill>
                  <a:srgbClr val="7F7F7F"/>
                </a:solidFill>
              </a:rPr>
              <a:t>mobile are these organisms? </a:t>
            </a:r>
            <a:r>
              <a:rPr lang="en-US" sz="2400" dirty="0" smtClean="0">
                <a:solidFill>
                  <a:srgbClr val="7F7F7F"/>
                </a:solidFill>
              </a:rPr>
              <a:t>(Do they immigrate </a:t>
            </a:r>
            <a:r>
              <a:rPr lang="en-US" sz="2400" dirty="0">
                <a:solidFill>
                  <a:srgbClr val="7F7F7F"/>
                </a:solidFill>
              </a:rPr>
              <a:t>and </a:t>
            </a:r>
            <a:r>
              <a:rPr lang="en-US" sz="2400" dirty="0" smtClean="0">
                <a:solidFill>
                  <a:srgbClr val="7F7F7F"/>
                </a:solidFill>
              </a:rPr>
              <a:t>emigrate?) </a:t>
            </a:r>
            <a:endParaRPr lang="en-US" sz="2400" dirty="0">
              <a:solidFill>
                <a:srgbClr val="7F7F7F"/>
              </a:solidFill>
            </a:endParaRPr>
          </a:p>
        </p:txBody>
      </p:sp>
    </p:spTree>
    <p:extLst>
      <p:ext uri="{BB962C8B-B14F-4D97-AF65-F5344CB8AC3E}">
        <p14:creationId xmlns:p14="http://schemas.microsoft.com/office/powerpoint/2010/main" val="39129707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Biocomplexity</a:t>
            </a:r>
            <a:endParaRPr lang="en-US" dirty="0"/>
          </a:p>
        </p:txBody>
      </p:sp>
      <p:sp>
        <p:nvSpPr>
          <p:cNvPr id="3" name="Slide Number Placeholder 2"/>
          <p:cNvSpPr>
            <a:spLocks noGrp="1"/>
          </p:cNvSpPr>
          <p:nvPr>
            <p:ph type="sldNum" sz="quarter" idx="12"/>
          </p:nvPr>
        </p:nvSpPr>
        <p:spPr/>
        <p:txBody>
          <a:bodyPr/>
          <a:lstStyle/>
          <a:p>
            <a:fld id="{EBE04232-1B2B-F943-AAFD-922F680CD1EC}" type="slidenum">
              <a:rPr lang="en-US" smtClean="0"/>
              <a:t>4</a:t>
            </a:fld>
            <a:endParaRPr lang="en-US"/>
          </a:p>
        </p:txBody>
      </p:sp>
      <p:sp>
        <p:nvSpPr>
          <p:cNvPr id="4" name="TextBox 3"/>
          <p:cNvSpPr txBox="1"/>
          <p:nvPr/>
        </p:nvSpPr>
        <p:spPr>
          <a:xfrm>
            <a:off x="628356" y="1659467"/>
            <a:ext cx="8161867" cy="2308324"/>
          </a:xfrm>
          <a:prstGeom prst="rect">
            <a:avLst/>
          </a:prstGeom>
          <a:noFill/>
        </p:spPr>
        <p:txBody>
          <a:bodyPr wrap="square" rtlCol="0">
            <a:spAutoFit/>
          </a:bodyPr>
          <a:lstStyle/>
          <a:p>
            <a:r>
              <a:rPr lang="en-US" sz="2400" dirty="0" smtClean="0">
                <a:solidFill>
                  <a:srgbClr val="7F7F7F"/>
                </a:solidFill>
              </a:rPr>
              <a:t>Once the birth</a:t>
            </a:r>
            <a:r>
              <a:rPr lang="en-US" sz="2400" dirty="0">
                <a:solidFill>
                  <a:srgbClr val="7F7F7F"/>
                </a:solidFill>
              </a:rPr>
              <a:t>, death, immigration, and </a:t>
            </a:r>
            <a:r>
              <a:rPr lang="en-US" sz="2400" dirty="0" smtClean="0">
                <a:solidFill>
                  <a:srgbClr val="7F7F7F"/>
                </a:solidFill>
              </a:rPr>
              <a:t>emigration rates are known, they can be expressed as proportions, and then used in population models. These proportions are also known as “dynamic rate functions,” represented by the arrows in the following “life stage diagram.”</a:t>
            </a:r>
          </a:p>
          <a:p>
            <a:endParaRPr lang="en-US" sz="2400" dirty="0">
              <a:solidFill>
                <a:srgbClr val="7F7F7F"/>
              </a:solidFill>
            </a:endParaRPr>
          </a:p>
        </p:txBody>
      </p:sp>
      <p:pic>
        <p:nvPicPr>
          <p:cNvPr id="5" name="i215" descr="his diagram shows 5 circles, numbered left to right 1 through 5, each representing a possible life stage of an organism."/>
          <p:cNvPicPr/>
          <p:nvPr/>
        </p:nvPicPr>
        <p:blipFill>
          <a:blip r:embed="rId2">
            <a:extLst>
              <a:ext uri="{28A0092B-C50C-407E-A947-70E740481C1C}">
                <a14:useLocalDpi xmlns:a14="http://schemas.microsoft.com/office/drawing/2010/main" val="0"/>
              </a:ext>
            </a:extLst>
          </a:blip>
          <a:srcRect/>
          <a:stretch>
            <a:fillRect/>
          </a:stretch>
        </p:blipFill>
        <p:spPr bwMode="auto">
          <a:xfrm>
            <a:off x="1978731" y="4170273"/>
            <a:ext cx="4826000" cy="1820334"/>
          </a:xfrm>
          <a:prstGeom prst="rect">
            <a:avLst/>
          </a:prstGeom>
          <a:noFill/>
          <a:ln>
            <a:noFill/>
          </a:ln>
        </p:spPr>
      </p:pic>
    </p:spTree>
    <p:extLst>
      <p:ext uri="{BB962C8B-B14F-4D97-AF65-F5344CB8AC3E}">
        <p14:creationId xmlns:p14="http://schemas.microsoft.com/office/powerpoint/2010/main" val="9247687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Biocomplexity</a:t>
            </a:r>
            <a:endParaRPr lang="en-US" dirty="0"/>
          </a:p>
        </p:txBody>
      </p:sp>
      <p:sp>
        <p:nvSpPr>
          <p:cNvPr id="3" name="Slide Number Placeholder 2"/>
          <p:cNvSpPr>
            <a:spLocks noGrp="1"/>
          </p:cNvSpPr>
          <p:nvPr>
            <p:ph type="sldNum" sz="quarter" idx="12"/>
          </p:nvPr>
        </p:nvSpPr>
        <p:spPr/>
        <p:txBody>
          <a:bodyPr/>
          <a:lstStyle/>
          <a:p>
            <a:fld id="{EBE04232-1B2B-F943-AAFD-922F680CD1EC}" type="slidenum">
              <a:rPr lang="en-US" smtClean="0"/>
              <a:t>5</a:t>
            </a:fld>
            <a:endParaRPr lang="en-US"/>
          </a:p>
        </p:txBody>
      </p:sp>
      <p:sp>
        <p:nvSpPr>
          <p:cNvPr id="4" name="TextBox 3"/>
          <p:cNvSpPr txBox="1"/>
          <p:nvPr/>
        </p:nvSpPr>
        <p:spPr>
          <a:xfrm>
            <a:off x="440267" y="3523110"/>
            <a:ext cx="8246533" cy="2585323"/>
          </a:xfrm>
          <a:prstGeom prst="rect">
            <a:avLst/>
          </a:prstGeom>
          <a:noFill/>
        </p:spPr>
        <p:txBody>
          <a:bodyPr wrap="square" rtlCol="0">
            <a:spAutoFit/>
          </a:bodyPr>
          <a:lstStyle/>
          <a:p>
            <a:r>
              <a:rPr lang="en-US" sz="2400" dirty="0" smtClean="0">
                <a:solidFill>
                  <a:srgbClr val="7F7F7F"/>
                </a:solidFill>
              </a:rPr>
              <a:t>In this </a:t>
            </a:r>
            <a:r>
              <a:rPr lang="en-US" sz="2400" dirty="0">
                <a:solidFill>
                  <a:srgbClr val="7F7F7F"/>
                </a:solidFill>
              </a:rPr>
              <a:t>lesson, you will </a:t>
            </a:r>
            <a:r>
              <a:rPr lang="en-US" sz="2400" dirty="0" smtClean="0">
                <a:solidFill>
                  <a:srgbClr val="7F7F7F"/>
                </a:solidFill>
              </a:rPr>
              <a:t>use an Excel population model based on the life stages of Chinook salmon to explore </a:t>
            </a:r>
            <a:r>
              <a:rPr lang="en-US" sz="2400" dirty="0">
                <a:solidFill>
                  <a:srgbClr val="7F7F7F"/>
                </a:solidFill>
              </a:rPr>
              <a:t>how </a:t>
            </a:r>
            <a:r>
              <a:rPr lang="en-US" sz="2400" dirty="0" smtClean="0">
                <a:solidFill>
                  <a:srgbClr val="7F7F7F"/>
                </a:solidFill>
              </a:rPr>
              <a:t>different survival and </a:t>
            </a:r>
            <a:r>
              <a:rPr lang="en-US" sz="2400" dirty="0">
                <a:solidFill>
                  <a:srgbClr val="7F7F7F"/>
                </a:solidFill>
              </a:rPr>
              <a:t>reproductive </a:t>
            </a:r>
            <a:r>
              <a:rPr lang="en-US" sz="2400" dirty="0" smtClean="0">
                <a:solidFill>
                  <a:srgbClr val="7F7F7F"/>
                </a:solidFill>
              </a:rPr>
              <a:t>rates can </a:t>
            </a:r>
            <a:r>
              <a:rPr lang="en-US" sz="2400" dirty="0">
                <a:solidFill>
                  <a:srgbClr val="7F7F7F"/>
                </a:solidFill>
              </a:rPr>
              <a:t>affect </a:t>
            </a:r>
            <a:r>
              <a:rPr lang="en-US" sz="2400" dirty="0" smtClean="0">
                <a:solidFill>
                  <a:srgbClr val="7F7F7F"/>
                </a:solidFill>
              </a:rPr>
              <a:t>a population of that fish. </a:t>
            </a:r>
            <a:r>
              <a:rPr lang="en-US" sz="2400" dirty="0">
                <a:solidFill>
                  <a:srgbClr val="7F7F7F"/>
                </a:solidFill>
              </a:rPr>
              <a:t>You will investigate what </a:t>
            </a:r>
            <a:r>
              <a:rPr lang="en-US" sz="2400" dirty="0" smtClean="0">
                <a:solidFill>
                  <a:srgbClr val="7F7F7F"/>
                </a:solidFill>
              </a:rPr>
              <a:t>life stage(s) might be the most important in conservation, and what predictions you can make about </a:t>
            </a:r>
            <a:r>
              <a:rPr lang="en-US" sz="2400" dirty="0">
                <a:solidFill>
                  <a:srgbClr val="7F7F7F"/>
                </a:solidFill>
              </a:rPr>
              <a:t>the population when </a:t>
            </a:r>
            <a:r>
              <a:rPr lang="en-US" sz="2400" dirty="0" smtClean="0">
                <a:solidFill>
                  <a:srgbClr val="7F7F7F"/>
                </a:solidFill>
              </a:rPr>
              <a:t>disrupted by climate change.</a:t>
            </a:r>
            <a:endParaRPr lang="en-US" sz="2400" dirty="0">
              <a:solidFill>
                <a:srgbClr val="7F7F7F"/>
              </a:solidFill>
            </a:endParaRPr>
          </a:p>
          <a:p>
            <a:endParaRPr lang="en-US" dirty="0"/>
          </a:p>
        </p:txBody>
      </p:sp>
      <p:pic>
        <p:nvPicPr>
          <p:cNvPr id="5" name="i241" descr="wo bar graphs of populations with different age structures."/>
          <p:cNvPicPr/>
          <p:nvPr/>
        </p:nvPicPr>
        <p:blipFill>
          <a:blip r:embed="rId2">
            <a:extLst>
              <a:ext uri="{28A0092B-C50C-407E-A947-70E740481C1C}">
                <a14:useLocalDpi xmlns:a14="http://schemas.microsoft.com/office/drawing/2010/main" val="0"/>
              </a:ext>
            </a:extLst>
          </a:blip>
          <a:srcRect/>
          <a:stretch>
            <a:fillRect/>
          </a:stretch>
        </p:blipFill>
        <p:spPr bwMode="auto">
          <a:xfrm>
            <a:off x="1270264" y="1013672"/>
            <a:ext cx="5863331" cy="2509438"/>
          </a:xfrm>
          <a:prstGeom prst="rect">
            <a:avLst/>
          </a:prstGeom>
          <a:noFill/>
          <a:ln>
            <a:noFill/>
          </a:ln>
        </p:spPr>
      </p:pic>
    </p:spTree>
    <p:extLst>
      <p:ext uri="{BB962C8B-B14F-4D97-AF65-F5344CB8AC3E}">
        <p14:creationId xmlns:p14="http://schemas.microsoft.com/office/powerpoint/2010/main" val="26746066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Biocomplexity</a:t>
            </a:r>
            <a:endParaRPr lang="en-US" dirty="0"/>
          </a:p>
        </p:txBody>
      </p:sp>
      <p:sp>
        <p:nvSpPr>
          <p:cNvPr id="3" name="Slide Number Placeholder 2"/>
          <p:cNvSpPr>
            <a:spLocks noGrp="1"/>
          </p:cNvSpPr>
          <p:nvPr>
            <p:ph type="sldNum" sz="quarter" idx="12"/>
          </p:nvPr>
        </p:nvSpPr>
        <p:spPr/>
        <p:txBody>
          <a:bodyPr/>
          <a:lstStyle/>
          <a:p>
            <a:fld id="{EBE04232-1B2B-F943-AAFD-922F680CD1EC}" type="slidenum">
              <a:rPr lang="en-US" smtClean="0"/>
              <a:t>6</a:t>
            </a:fld>
            <a:endParaRPr lang="en-US"/>
          </a:p>
        </p:txBody>
      </p:sp>
      <p:sp>
        <p:nvSpPr>
          <p:cNvPr id="4" name="TextBox 3"/>
          <p:cNvSpPr txBox="1"/>
          <p:nvPr/>
        </p:nvSpPr>
        <p:spPr>
          <a:xfrm>
            <a:off x="1382107" y="1270115"/>
            <a:ext cx="4918304" cy="707886"/>
          </a:xfrm>
          <a:prstGeom prst="rect">
            <a:avLst/>
          </a:prstGeom>
          <a:noFill/>
        </p:spPr>
        <p:txBody>
          <a:bodyPr wrap="square" rtlCol="0">
            <a:spAutoFit/>
          </a:bodyPr>
          <a:lstStyle/>
          <a:p>
            <a:pPr algn="ctr"/>
            <a:r>
              <a:rPr lang="en-US" sz="4000" dirty="0" smtClean="0">
                <a:solidFill>
                  <a:srgbClr val="008000"/>
                </a:solidFill>
              </a:rPr>
              <a:t>Credits</a:t>
            </a:r>
            <a:endParaRPr lang="en-US" sz="4000" dirty="0">
              <a:solidFill>
                <a:srgbClr val="008000"/>
              </a:solidFill>
            </a:endParaRPr>
          </a:p>
        </p:txBody>
      </p:sp>
      <p:sp>
        <p:nvSpPr>
          <p:cNvPr id="5" name="TextBox 4"/>
          <p:cNvSpPr txBox="1"/>
          <p:nvPr/>
        </p:nvSpPr>
        <p:spPr>
          <a:xfrm>
            <a:off x="684827" y="2702108"/>
            <a:ext cx="8001973" cy="1938992"/>
          </a:xfrm>
          <a:prstGeom prst="rect">
            <a:avLst/>
          </a:prstGeom>
          <a:noFill/>
        </p:spPr>
        <p:txBody>
          <a:bodyPr wrap="square" rtlCol="0">
            <a:spAutoFit/>
          </a:bodyPr>
          <a:lstStyle/>
          <a:p>
            <a:r>
              <a:rPr lang="en-US" sz="2400" dirty="0" smtClean="0">
                <a:solidFill>
                  <a:schemeClr val="bg1">
                    <a:lumMod val="50000"/>
                  </a:schemeClr>
                </a:solidFill>
              </a:rPr>
              <a:t>Slide 1 – US Fish and </a:t>
            </a:r>
            <a:r>
              <a:rPr lang="en-US" sz="2400" smtClean="0">
                <a:solidFill>
                  <a:schemeClr val="bg1">
                    <a:lumMod val="50000"/>
                  </a:schemeClr>
                </a:solidFill>
              </a:rPr>
              <a:t>Wildlife </a:t>
            </a:r>
            <a:r>
              <a:rPr lang="en-US" sz="2400" smtClean="0">
                <a:solidFill>
                  <a:schemeClr val="bg1">
                    <a:lumMod val="50000"/>
                  </a:schemeClr>
                </a:solidFill>
              </a:rPr>
              <a:t>Service DONT THINK WE CAN USE THIS ONE</a:t>
            </a:r>
            <a:endParaRPr lang="en-US" sz="2400" dirty="0" smtClean="0">
              <a:solidFill>
                <a:schemeClr val="bg1">
                  <a:lumMod val="50000"/>
                </a:schemeClr>
              </a:solidFill>
            </a:endParaRPr>
          </a:p>
          <a:p>
            <a:endParaRPr lang="en-US" sz="2400" dirty="0">
              <a:solidFill>
                <a:schemeClr val="bg1">
                  <a:lumMod val="50000"/>
                </a:schemeClr>
              </a:solidFill>
            </a:endParaRPr>
          </a:p>
          <a:p>
            <a:endParaRPr lang="en-US" sz="2400" dirty="0">
              <a:solidFill>
                <a:schemeClr val="bg1">
                  <a:lumMod val="50000"/>
                </a:schemeClr>
              </a:solidFill>
            </a:endParaRPr>
          </a:p>
          <a:p>
            <a:endParaRPr lang="en-US" sz="2400" dirty="0">
              <a:solidFill>
                <a:schemeClr val="bg1">
                  <a:lumMod val="50000"/>
                </a:schemeClr>
              </a:solidFill>
            </a:endParaRPr>
          </a:p>
        </p:txBody>
      </p:sp>
    </p:spTree>
    <p:extLst>
      <p:ext uri="{BB962C8B-B14F-4D97-AF65-F5344CB8AC3E}">
        <p14:creationId xmlns:p14="http://schemas.microsoft.com/office/powerpoint/2010/main" val="3653714349"/>
      </p:ext>
    </p:extLst>
  </p:cSld>
  <p:clrMapOvr>
    <a:masterClrMapping/>
  </p:clrMapOvr>
</p:sld>
</file>

<file path=ppt/theme/theme1.xml><?xml version="1.0" encoding="utf-8"?>
<a:theme xmlns:a="http://schemas.openxmlformats.org/drawingml/2006/main" name="Amazonia slide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Amazonia slide template.potx</Template>
  <TotalTime>384</TotalTime>
  <Words>356</Words>
  <Application>Microsoft Macintosh PowerPoint</Application>
  <PresentationFormat>On-screen Show (4:3)</PresentationFormat>
  <Paragraphs>34</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Amazonia slide template</vt:lpstr>
      <vt:lpstr>Lesson 12 – Structured Population Models</vt:lpstr>
      <vt:lpstr>PowerPoint Presentation</vt:lpstr>
      <vt:lpstr>PowerPoint Presentation</vt:lpstr>
      <vt:lpstr>PowerPoint Presentation</vt:lpstr>
      <vt:lpstr>PowerPoint Presentation</vt:lpstr>
      <vt:lpstr>PowerPoint Presentation</vt:lpstr>
    </vt:vector>
  </TitlesOfParts>
  <Company>TERC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Gilly Puttick</dc:creator>
  <cp:lastModifiedBy>Gilly Puttick</cp:lastModifiedBy>
  <cp:revision>35</cp:revision>
  <dcterms:created xsi:type="dcterms:W3CDTF">2013-02-17T16:52:56Z</dcterms:created>
  <dcterms:modified xsi:type="dcterms:W3CDTF">2014-03-31T21:09:37Z</dcterms:modified>
</cp:coreProperties>
</file>