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2" r:id="rId3"/>
    <p:sldId id="260" r:id="rId4"/>
    <p:sldId id="261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FFF6"/>
    <a:srgbClr val="26A7CF"/>
    <a:srgbClr val="1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04" y="-1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64403-193D-C44D-B3B8-F949B66310B5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8D0-9D61-1E40-968B-8D4C251C1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51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0CA5-7D8D-4A41-818B-9774BA0F7ACB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08876-1623-7442-A06C-678A6AF8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45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1A0D-CB4E-F944-A0EB-E02E53F00C51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9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1A593-E90C-0D49-B01C-EA35432063F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37DD-B62C-EE4E-91DE-C4000CBA285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39EA-34DF-A740-8D38-48156F535BB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0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D21C-B0E7-BC47-9D20-0D5BBC7DE89C}" type="datetime1">
              <a:rPr lang="en-US" smtClean="0"/>
              <a:t>3/31/14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2400" b="1" smtClean="0">
                <a:solidFill>
                  <a:srgbClr val="008000"/>
                </a:solidFill>
                <a:effectLst/>
              </a:defRPr>
            </a:lvl1pPr>
          </a:lstStyle>
          <a:p>
            <a:endParaRPr lang="en-US" sz="1600" b="1" kern="0" dirty="0">
              <a:solidFill>
                <a:srgbClr val="345A8A"/>
              </a:solidFill>
              <a:effectLst/>
              <a:latin typeface="+mj-lt"/>
              <a:ea typeface="ＭＳ ゴシック"/>
              <a:cs typeface="Times New Roman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4589D-4533-4B41-9C48-E9E25C27C88A}" type="datetime1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C01B-065C-5C48-BEE6-AAED7602033A}" type="datetime1">
              <a:rPr lang="en-US" smtClean="0"/>
              <a:t>3/31/14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0500C-5DEE-1648-8FAE-DC180B566362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0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0CDC-B5D3-3F4C-8CC2-45D60B374D7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DD4C-FB99-4C46-827E-2549D1F86E3A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A743-0305-984B-AB7B-52B828CF7AF8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6A7CF">
                <a:alpha val="29000"/>
              </a:srgbClr>
            </a:gs>
            <a:gs pos="100000">
              <a:srgbClr val="FFFFFF">
                <a:alpha val="29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5680"/>
            <a:ext cx="8229600" cy="110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            Title style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8880"/>
            <a:ext cx="8229600" cy="365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E380B-5ECA-7541-89E5-2BB5E45AB482}" type="datetime1">
              <a:rPr lang="en-US" smtClean="0"/>
              <a:t>3/31/14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Arctic 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A7CF"/>
                </a:solidFill>
              </a:defRPr>
            </a:lvl1pPr>
          </a:lstStyle>
          <a:p>
            <a:r>
              <a:rPr lang="en-US" b="1" smtClean="0"/>
              <a:t> </a:t>
            </a:r>
            <a:endParaRPr lang="en-US" b="1" dirty="0"/>
          </a:p>
        </p:txBody>
      </p:sp>
      <p:pic>
        <p:nvPicPr>
          <p:cNvPr id="8" name="Picture 7" descr="Screen Shot 2013-02-17 at 11.57.27 A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3495"/>
            <a:ext cx="2198830" cy="347980"/>
          </a:xfrm>
          <a:prstGeom prst="rect">
            <a:avLst/>
          </a:prstGeom>
        </p:spPr>
      </p:pic>
      <p:pic>
        <p:nvPicPr>
          <p:cNvPr id="7" name="Picture 6" descr="Arctic_header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4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dist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b="0" dirty="0" smtClean="0"/>
              <a:t>Lesson 11 – The Focal Species Story</a:t>
            </a:r>
            <a:endParaRPr lang="en-US" sz="4000" b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F7F7F"/>
                </a:solidFill>
              </a:rPr>
              <a:t>Biocomplexity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1</a:t>
            </a:fld>
            <a:endParaRPr lang="en-US" sz="1200"/>
          </a:p>
        </p:txBody>
      </p:sp>
      <p:sp>
        <p:nvSpPr>
          <p:cNvPr id="3" name="TextBox 2"/>
          <p:cNvSpPr txBox="1"/>
          <p:nvPr/>
        </p:nvSpPr>
        <p:spPr>
          <a:xfrm>
            <a:off x="5199217" y="2080458"/>
            <a:ext cx="3572376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F7F7F"/>
                </a:solidFill>
              </a:rPr>
              <a:t>All data tell a story. What can a detailed exploration of the data on your focal species tell you about changes that are already evident as a result of changes in the Arctic?</a:t>
            </a:r>
            <a:endParaRPr lang="en-US" sz="2800" dirty="0">
              <a:solidFill>
                <a:srgbClr val="7F7F7F"/>
              </a:solidFill>
            </a:endParaRPr>
          </a:p>
        </p:txBody>
      </p:sp>
      <p:pic>
        <p:nvPicPr>
          <p:cNvPr id="4" name="Picture 3" descr="arctic_0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77979"/>
            <a:ext cx="4453467" cy="292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55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24933" y="3678694"/>
            <a:ext cx="81618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In the last lesson, you discovered that climate change has resulted in more </a:t>
            </a:r>
            <a:r>
              <a:rPr lang="en-US" sz="2400" dirty="0">
                <a:solidFill>
                  <a:srgbClr val="7F7F7F"/>
                </a:solidFill>
              </a:rPr>
              <a:t>extensive melting of sea ice</a:t>
            </a:r>
            <a:r>
              <a:rPr lang="en-US" sz="2400" dirty="0" smtClean="0">
                <a:solidFill>
                  <a:srgbClr val="7F7F7F"/>
                </a:solidFill>
              </a:rPr>
              <a:t>, increased </a:t>
            </a:r>
            <a:r>
              <a:rPr lang="en-US" sz="2400" dirty="0">
                <a:solidFill>
                  <a:srgbClr val="7F7F7F"/>
                </a:solidFill>
              </a:rPr>
              <a:t>sea surface </a:t>
            </a:r>
            <a:r>
              <a:rPr lang="en-US" sz="2400" dirty="0" smtClean="0">
                <a:solidFill>
                  <a:srgbClr val="7F7F7F"/>
                </a:solidFill>
              </a:rPr>
              <a:t>temperatures, and more variable </a:t>
            </a:r>
            <a:r>
              <a:rPr lang="en-US" sz="2400" dirty="0">
                <a:solidFill>
                  <a:srgbClr val="7F7F7F"/>
                </a:solidFill>
              </a:rPr>
              <a:t>climatic conditions </a:t>
            </a:r>
            <a:r>
              <a:rPr lang="en-US" sz="2400" dirty="0" smtClean="0">
                <a:solidFill>
                  <a:srgbClr val="7F7F7F"/>
                </a:solidFill>
              </a:rPr>
              <a:t>generally. </a:t>
            </a:r>
            <a:r>
              <a:rPr lang="en-US" sz="2400" dirty="0">
                <a:solidFill>
                  <a:srgbClr val="7F7F7F"/>
                </a:solidFill>
              </a:rPr>
              <a:t>But what is happening to the </a:t>
            </a:r>
            <a:r>
              <a:rPr lang="en-US" sz="2400" dirty="0" smtClean="0">
                <a:solidFill>
                  <a:srgbClr val="7F7F7F"/>
                </a:solidFill>
              </a:rPr>
              <a:t>organisms </a:t>
            </a:r>
            <a:r>
              <a:rPr lang="en-US" sz="2400" dirty="0">
                <a:solidFill>
                  <a:srgbClr val="7F7F7F"/>
                </a:solidFill>
              </a:rPr>
              <a:t>living in the Arctic? How are they responding? How will they continue to respond in the future? </a:t>
            </a:r>
          </a:p>
        </p:txBody>
      </p:sp>
      <p:pic>
        <p:nvPicPr>
          <p:cNvPr id="5" name="Picture 4" descr="arctic_05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202194"/>
            <a:ext cx="38100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026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60400" y="3926621"/>
            <a:ext cx="8026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In this lesson, you will </a:t>
            </a:r>
            <a:r>
              <a:rPr lang="en-US" sz="2400" dirty="0">
                <a:solidFill>
                  <a:srgbClr val="7F7F7F"/>
                </a:solidFill>
              </a:rPr>
              <a:t>work through the data tables and </a:t>
            </a:r>
            <a:r>
              <a:rPr lang="en-US" sz="2400" dirty="0" smtClean="0">
                <a:solidFill>
                  <a:srgbClr val="7F7F7F"/>
                </a:solidFill>
              </a:rPr>
              <a:t>graphs that make up your Focal Species data. You will either </a:t>
            </a:r>
            <a:r>
              <a:rPr lang="en-US" sz="2400" dirty="0">
                <a:solidFill>
                  <a:srgbClr val="7F7F7F"/>
                </a:solidFill>
              </a:rPr>
              <a:t>write a brief narrative that “tells the story” of each graph and table, or annotate each </a:t>
            </a:r>
            <a:r>
              <a:rPr lang="en-US" sz="2400" dirty="0" smtClean="0">
                <a:solidFill>
                  <a:srgbClr val="7F7F7F"/>
                </a:solidFill>
              </a:rPr>
              <a:t>as you group works through them, to refine the predictions you made earlier about the possible responses of your species in the face of abiotic changes.</a:t>
            </a:r>
            <a:endParaRPr lang="en-US" sz="2400" dirty="0">
              <a:solidFill>
                <a:srgbClr val="7F7F7F"/>
              </a:solidFill>
            </a:endParaRPr>
          </a:p>
        </p:txBody>
      </p:sp>
      <p:pic>
        <p:nvPicPr>
          <p:cNvPr id="5" name="Picture 4" descr="arctic_0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1" y="994833"/>
            <a:ext cx="35052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083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60400" y="1859746"/>
            <a:ext cx="780626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 smtClean="0"/>
              <a:t> </a:t>
            </a:r>
            <a:r>
              <a:rPr lang="en-US" sz="2400" dirty="0" smtClean="0">
                <a:solidFill>
                  <a:srgbClr val="7F7F7F"/>
                </a:solidFill>
              </a:rPr>
              <a:t>Before you go on to look at your predictions, be sure you discuss and understand:</a:t>
            </a:r>
          </a:p>
          <a:p>
            <a:pPr marL="342900" lvl="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The main </a:t>
            </a:r>
            <a:r>
              <a:rPr lang="en-US" sz="2400" dirty="0">
                <a:solidFill>
                  <a:srgbClr val="7F7F7F"/>
                </a:solidFill>
              </a:rPr>
              <a:t>features of the life cycle of your </a:t>
            </a:r>
            <a:r>
              <a:rPr lang="en-US" sz="2400" dirty="0" smtClean="0">
                <a:solidFill>
                  <a:srgbClr val="7F7F7F"/>
                </a:solidFill>
              </a:rPr>
              <a:t>species</a:t>
            </a:r>
          </a:p>
          <a:p>
            <a:pPr marL="342900" lvl="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Any </a:t>
            </a:r>
            <a:r>
              <a:rPr lang="en-US" sz="2400" dirty="0">
                <a:solidFill>
                  <a:srgbClr val="7F7F7F"/>
                </a:solidFill>
              </a:rPr>
              <a:t>interactions between predators and </a:t>
            </a:r>
            <a:r>
              <a:rPr lang="en-US" sz="2400" dirty="0" smtClean="0">
                <a:solidFill>
                  <a:srgbClr val="7F7F7F"/>
                </a:solidFill>
              </a:rPr>
              <a:t>prey</a:t>
            </a:r>
          </a:p>
          <a:p>
            <a:pPr marL="342900" lvl="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Any </a:t>
            </a:r>
            <a:r>
              <a:rPr lang="en-US" sz="2400" dirty="0">
                <a:solidFill>
                  <a:srgbClr val="7F7F7F"/>
                </a:solidFill>
              </a:rPr>
              <a:t>changes in the population possibly due to variation </a:t>
            </a:r>
            <a:r>
              <a:rPr lang="en-US" sz="2400" dirty="0" smtClean="0">
                <a:solidFill>
                  <a:srgbClr val="7F7F7F"/>
                </a:solidFill>
              </a:rPr>
              <a:t>	or </a:t>
            </a:r>
            <a:r>
              <a:rPr lang="en-US" sz="2400" dirty="0">
                <a:solidFill>
                  <a:srgbClr val="7F7F7F"/>
                </a:solidFill>
              </a:rPr>
              <a:t>natural </a:t>
            </a:r>
            <a:r>
              <a:rPr lang="en-US" sz="2400" dirty="0" smtClean="0">
                <a:solidFill>
                  <a:srgbClr val="7F7F7F"/>
                </a:solidFill>
              </a:rPr>
              <a:t>selection</a:t>
            </a:r>
          </a:p>
          <a:p>
            <a:pPr marL="342900" lvl="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The </a:t>
            </a:r>
            <a:r>
              <a:rPr lang="en-US" sz="2400" dirty="0">
                <a:solidFill>
                  <a:srgbClr val="7F7F7F"/>
                </a:solidFill>
              </a:rPr>
              <a:t>impact of human activities on your </a:t>
            </a:r>
            <a:r>
              <a:rPr lang="en-US" sz="2400" dirty="0" smtClean="0">
                <a:solidFill>
                  <a:srgbClr val="7F7F7F"/>
                </a:solidFill>
              </a:rPr>
              <a:t>species</a:t>
            </a:r>
          </a:p>
          <a:p>
            <a:pPr marL="342900" lvl="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The </a:t>
            </a:r>
            <a:r>
              <a:rPr lang="en-US" sz="2400" u="sng" dirty="0">
                <a:solidFill>
                  <a:srgbClr val="7F7F7F"/>
                </a:solidFill>
              </a:rPr>
              <a:t>abiotic</a:t>
            </a:r>
            <a:r>
              <a:rPr lang="en-US" sz="2400" dirty="0">
                <a:solidFill>
                  <a:srgbClr val="7F7F7F"/>
                </a:solidFill>
              </a:rPr>
              <a:t> factors that appear to have the most impact </a:t>
            </a:r>
            <a:r>
              <a:rPr lang="en-US" sz="2400" dirty="0" smtClean="0">
                <a:solidFill>
                  <a:srgbClr val="7F7F7F"/>
                </a:solidFill>
              </a:rPr>
              <a:t>	on </a:t>
            </a:r>
            <a:r>
              <a:rPr lang="en-US" sz="2400" dirty="0">
                <a:solidFill>
                  <a:srgbClr val="7F7F7F"/>
                </a:solidFill>
              </a:rPr>
              <a:t>your species.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585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60400" y="3796049"/>
            <a:ext cx="8026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F7F7F"/>
                </a:solidFill>
              </a:rPr>
              <a:t>What </a:t>
            </a:r>
            <a:r>
              <a:rPr lang="en-US" sz="2400" dirty="0" smtClean="0">
                <a:solidFill>
                  <a:srgbClr val="7F7F7F"/>
                </a:solidFill>
              </a:rPr>
              <a:t>are the </a:t>
            </a:r>
            <a:r>
              <a:rPr lang="en-US" sz="2400" dirty="0">
                <a:solidFill>
                  <a:srgbClr val="7F7F7F"/>
                </a:solidFill>
              </a:rPr>
              <a:t>possible responses of your species in the face of abiotic </a:t>
            </a:r>
            <a:r>
              <a:rPr lang="en-US" sz="2400" dirty="0" smtClean="0">
                <a:solidFill>
                  <a:srgbClr val="7F7F7F"/>
                </a:solidFill>
              </a:rPr>
              <a:t>changes?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Changes in phenology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Ecological disruptions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Range shifts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Evolution/Extinction</a:t>
            </a:r>
            <a:endParaRPr lang="en-US" sz="2400" dirty="0">
              <a:solidFill>
                <a:srgbClr val="7F7F7F"/>
              </a:solidFill>
            </a:endParaRPr>
          </a:p>
          <a:p>
            <a:endParaRPr lang="en-US" sz="2400" dirty="0">
              <a:solidFill>
                <a:srgbClr val="7F7F7F"/>
              </a:solidFill>
            </a:endParaRPr>
          </a:p>
        </p:txBody>
      </p:sp>
      <p:pic>
        <p:nvPicPr>
          <p:cNvPr id="6" name="Picture 5" descr="arctic_35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865" y="973356"/>
            <a:ext cx="4083123" cy="271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28836"/>
      </p:ext>
    </p:extLst>
  </p:cSld>
  <p:clrMapOvr>
    <a:masterClrMapping/>
  </p:clrMapOvr>
</p:sld>
</file>

<file path=ppt/theme/theme1.xml><?xml version="1.0" encoding="utf-8"?>
<a:theme xmlns:a="http://schemas.openxmlformats.org/drawingml/2006/main" name="Amazonia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Amazonia slide template.potx</Template>
  <TotalTime>442</TotalTime>
  <Words>250</Words>
  <Application>Microsoft Macintosh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Amazonia slide template</vt:lpstr>
      <vt:lpstr>Lesson 11 – The Focal Species Story</vt:lpstr>
      <vt:lpstr>PowerPoint Presentation</vt:lpstr>
      <vt:lpstr>PowerPoint Presentation</vt:lpstr>
      <vt:lpstr>PowerPoint Presentation</vt:lpstr>
      <vt:lpstr>PowerPoint Presentation</vt:lpstr>
    </vt:vector>
  </TitlesOfParts>
  <Company>TERC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Gilly Puttick</dc:creator>
  <cp:lastModifiedBy>Gilly Puttick</cp:lastModifiedBy>
  <cp:revision>31</cp:revision>
  <dcterms:created xsi:type="dcterms:W3CDTF">2013-02-17T16:52:56Z</dcterms:created>
  <dcterms:modified xsi:type="dcterms:W3CDTF">2014-03-31T21:09:40Z</dcterms:modified>
</cp:coreProperties>
</file>