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8" r:id="rId2"/>
    <p:sldId id="278" r:id="rId3"/>
    <p:sldId id="277" r:id="rId4"/>
    <p:sldId id="286" r:id="rId5"/>
    <p:sldId id="288" r:id="rId6"/>
    <p:sldId id="279" r:id="rId7"/>
    <p:sldId id="280" r:id="rId8"/>
    <p:sldId id="281" r:id="rId9"/>
    <p:sldId id="284" r:id="rId10"/>
    <p:sldId id="282" r:id="rId11"/>
    <p:sldId id="289" r:id="rId12"/>
    <p:sldId id="283" r:id="rId13"/>
    <p:sldId id="285" r:id="rId14"/>
    <p:sldId id="287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37313" autoAdjust="0"/>
    <p:restoredTop sz="86351"/>
  </p:normalViewPr>
  <p:slideViewPr>
    <p:cSldViewPr snapToGrid="0">
      <p:cViewPr varScale="1">
        <p:scale>
          <a:sx n="81" d="100"/>
          <a:sy n="81" d="100"/>
        </p:scale>
        <p:origin x="216" y="72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EA518B-2BDF-2D4A-BFB2-EC35506AB13E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52E70D-ABFE-F949-B152-72EE11442F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396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8563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1056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4938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96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553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8092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2844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5832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107502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986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60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3244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962982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52E70D-ABFE-F949-B152-72EE11442FB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2200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4">
            <a:extLst>
              <a:ext uri="{FF2B5EF4-FFF2-40B4-BE49-F238E27FC236}">
                <a16:creationId xmlns:a16="http://schemas.microsoft.com/office/drawing/2014/main" id="{C68A98EF-5261-3048-BEFC-BA5E9385A24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384800" y="8475134"/>
            <a:ext cx="54864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121917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/>
              <a:t>© 2024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23949C-2B35-7D44-A986-D577C6AC7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27759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Aleo" pitchFamily="2" charset="77"/>
              </a:defRPr>
            </a:lvl1pPr>
          </a:lstStyle>
          <a:p>
            <a:pPr algn="ctr"/>
            <a:fld id="{A8050D01-50AE-0E42-A83C-458B27C77715}" type="slidenum">
              <a:rPr lang="en-US" smtClean="0"/>
              <a:pPr algn="ct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2613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1EB6EE-02EA-42F1-6172-0E9731411B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911147-8ED5-E99C-FCF3-18380EA6D8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A26412B-9DFD-3490-EB10-E80ADE3866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2DB684-6EC9-6515-CEE6-542E5D8FB6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B7A266-32A0-439E-F403-C3B41ABF9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7E8BC0-976E-F7B9-D472-1DDA7B5F0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5817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3E978-36E7-52D1-9F79-0D3FCB5EDE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7B092D-61CC-570E-C78C-668DAF1EBC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4269ED-3725-D0FA-6A12-AA27B194C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6DB38F-649B-C04F-1683-BA076C1E41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D46FE9-F740-95E6-CF38-8B655EAA0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34131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8EBBEE-EFFB-6710-121D-E5810F4F809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C1F2FB9-D2F7-1B48-0057-6C55872977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0B75E-72F8-166F-105C-C3C769F43D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F48200-5154-EEF8-2891-B7D4DC9697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6FF0D7-C86E-4BCC-FB2D-A64BC40942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02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50854-7BA7-E5DD-40B5-E78BA73277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81EFE0B-27B3-CFCD-900A-1470C7124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93E291-E252-4F16-B831-65BEF9B70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CB7489-F486-35A4-1DAE-CAC65B5C47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6C09B6-C871-36E8-D54F-C8335E298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1280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EF7F2-AE3C-AEA7-2624-FB72F164BD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C827BE-B485-D862-F4D9-F1B81BAB8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D33F72-11D4-5856-F7F7-275F9305D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D0E64F-70CA-9D49-22A0-C6907A3903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B1CE3E-F3EE-3019-A3FF-924C7801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0660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BE198E-2E8C-9CE3-78E2-2B0A957535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80E3D5-0F2D-F43F-354E-5109290E98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23BD50C-9C6E-F65B-4E56-7F5708F4A7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244F39-913D-9A55-9157-8B9873A556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EEBF30-377E-A0F0-31A7-5483B9E6B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5082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A427D5-67C8-EF52-F80D-877CFCACD9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B95CC7-B213-635C-F675-291FA53B16D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2AB31C-BB77-3ACB-FEE7-AEE9D57108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30A730-85E1-5A84-2760-A2B6136287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D3CC09D-00CC-DE57-F084-7C9CB0F52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56C949-9B39-D364-B346-2DFA6881AB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027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7E3239-A4A4-2D70-36F5-A12B52C49D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D585AB-2DD8-71D3-26B2-C71F9AF4B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03792C-584B-A91D-2D21-626EDF2C03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63FD54-0FE4-8839-71E2-23D7996D68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0FF6D7-7D48-D907-D76C-284E4C6AA6C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2A3AED0-DEDF-6930-7E5E-577FF46CFD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BAE19E-FCCC-CFAF-0224-82F82FB3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602F2C-24D9-40AA-1CD0-581202109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73915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384B4-CF67-1B83-47E5-065EC34FA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EB776B-D137-B1B3-6E54-231D8C63F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2BF8DA-C989-B30C-D19A-F0BF38D4E7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0BD1A0F-B78A-F7EC-1AF6-7E9583C8A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877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A483571-EA83-7CCA-DB67-D1F85509EB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D5B4AAD-882C-43D0-7ACD-55A7D6F17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66C9ED1-C523-2405-302A-84C78A698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51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A88F0-68CB-8FB4-E20F-856E46E2F8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8EC9E8-5F50-0E32-F473-2ECF73AFF1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D12647-359F-5CC9-BD63-1751B9FC64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BB4F94-FFCC-869F-8FAC-FEC2AEC06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54EF7C-C1B8-9DFE-F226-D56C2C0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8E14A9-E72A-0AB8-F1DD-13A3F7D0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128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C64254-EB2A-5FAD-6DCF-FD545F9654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D7FD97-876F-5FEC-0D50-B45BDE68A8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8BE1DD-05AA-89A1-CA0E-D163462C0C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0E14E-0455-4D22-AE72-1306C227B19B}" type="datetimeFigureOut">
              <a:rPr lang="en-US" smtClean="0"/>
              <a:t>7/29/26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F4E91-8390-84F7-E874-6EF229728C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B8E92F-E736-1F98-BA91-09A2AD5090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82DC4-87BD-4896-8552-E56FAF40E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788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10B7AF-E37F-C2F5-B0A9-5F863F79F09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182188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B99C868-F000-82A9-CB1D-1EB48B7212C5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37745B-4E1A-442C-B850-D1F81592A967}"/>
                  </a:ext>
                </a:extLst>
              </p:cNvPr>
              <p:cNvSpPr txBox="1"/>
              <p:nvPr/>
            </p:nvSpPr>
            <p:spPr>
              <a:xfrm>
                <a:off x="2442596" y="1748912"/>
                <a:ext cx="561884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rgbClr val="FF0000"/>
                    </a:solidFill>
                  </a:rPr>
                  <a:t>2 + 10 + 2 = 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rgbClr val="FF0000"/>
                    </a:solidFill>
                  </a:rPr>
                  <a:t> 7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0537745B-4E1A-442C-B850-D1F81592A9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596" y="1748912"/>
                <a:ext cx="5618846" cy="1015663"/>
              </a:xfrm>
              <a:prstGeom prst="rect">
                <a:avLst/>
              </a:prstGeom>
              <a:blipFill>
                <a:blip r:embed="rId3"/>
                <a:stretch>
                  <a:fillRect l="-6546" t="-18519" r="-5643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AEBA8F5B-E88B-DEC0-7009-3B00C14E3FA4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556DA8-24EA-4C67-95EB-EADA0DA56F7A}"/>
                  </a:ext>
                </a:extLst>
              </p:cNvPr>
              <p:cNvSpPr txBox="1"/>
              <p:nvPr/>
            </p:nvSpPr>
            <p:spPr>
              <a:xfrm>
                <a:off x="2442596" y="3413175"/>
                <a:ext cx="5229317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6 + 6 + 6 = 6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 6</a:t>
                </a: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5B556DA8-24EA-4C67-95EB-EADA0DA56F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596" y="3413175"/>
                <a:ext cx="5229317" cy="1015663"/>
              </a:xfrm>
              <a:prstGeom prst="rect">
                <a:avLst/>
              </a:prstGeom>
              <a:blipFill>
                <a:blip r:embed="rId4"/>
                <a:stretch>
                  <a:fillRect l="-7022" t="-18519" r="-6053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E94F6BF9-8AAF-5E58-A3C4-D83C91E8A626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F735-7A8D-4B6C-9FF7-B08A9047415A}"/>
                  </a:ext>
                </a:extLst>
              </p:cNvPr>
              <p:cNvSpPr txBox="1"/>
              <p:nvPr/>
            </p:nvSpPr>
            <p:spPr>
              <a:xfrm>
                <a:off x="2442596" y="5038112"/>
                <a:ext cx="6684843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4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6 = 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6 + 2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6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F735-7A8D-4B6C-9FF7-B08A90474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42596" y="5038112"/>
                <a:ext cx="6684843" cy="1015663"/>
              </a:xfrm>
              <a:prstGeom prst="rect">
                <a:avLst/>
              </a:prstGeom>
              <a:blipFill>
                <a:blip r:embed="rId5"/>
                <a:stretch>
                  <a:fillRect l="-5503" t="-17284" r="-4554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pic>
        <p:nvPicPr>
          <p:cNvPr id="13" name="Picture 12" descr="SABES/PAE logos">
            <a:extLst>
              <a:ext uri="{FF2B5EF4-FFF2-40B4-BE49-F238E27FC236}">
                <a16:creationId xmlns:a16="http://schemas.microsoft.com/office/drawing/2014/main" id="{DD9AE6DA-F0D3-D285-F8F2-CFABDDEC9D9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557" y="6033966"/>
            <a:ext cx="3520443" cy="64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9220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6F97C41-3AB5-35D4-5575-99253BBD25F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9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45BF8F8-DFE2-63A3-F853-91C3CD424A43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AB06BF-56F7-B5C6-BB08-66A61C314DA9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/>
              <p:nvPr/>
            </p:nvSpPr>
            <p:spPr>
              <a:xfrm>
                <a:off x="2998135" y="1748912"/>
                <a:ext cx="449674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rgbClr val="FF0000"/>
                    </a:solidFill>
                  </a:rPr>
                  <a:t>36 ÷ 4 = 3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rgbClr val="FF0000"/>
                    </a:solidFill>
                  </a:rPr>
                  <a:t> 3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8135" y="1748912"/>
                <a:ext cx="4496744" cy="1015663"/>
              </a:xfrm>
              <a:prstGeom prst="rect">
                <a:avLst/>
              </a:prstGeom>
              <a:blipFill>
                <a:blip r:embed="rId3"/>
                <a:stretch>
                  <a:fillRect l="-8475" t="-18519" r="-7345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E282125A-D690-F74B-86D9-35B6B3D23BC1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2998135" y="3429000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36 ÷ 4 &gt; 36 ÷ 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FAFFA8F-9527-E12F-E740-56A558E20FF6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/>
              <p:nvPr/>
            </p:nvSpPr>
            <p:spPr>
              <a:xfrm>
                <a:off x="3109669" y="4998783"/>
                <a:ext cx="484459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20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2 = 40 ÷ 2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9669" y="4998783"/>
                <a:ext cx="4844596" cy="1015663"/>
              </a:xfrm>
              <a:prstGeom prst="rect">
                <a:avLst/>
              </a:prstGeom>
              <a:blipFill>
                <a:blip r:embed="rId4"/>
                <a:stretch>
                  <a:fillRect l="-7311" t="-17284" r="-7311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644289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52C383-5E53-5532-B1A0-CF66B71951C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511300" y="2766219"/>
            <a:ext cx="9169400" cy="1325562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The following use larger divisors (Unit 3)</a:t>
            </a:r>
          </a:p>
        </p:txBody>
      </p:sp>
    </p:spTree>
    <p:extLst>
      <p:ext uri="{BB962C8B-B14F-4D97-AF65-F5344CB8AC3E}">
        <p14:creationId xmlns:p14="http://schemas.microsoft.com/office/powerpoint/2010/main" val="12880813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6BC6802-7998-0C0B-D6F5-E3F17477EA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10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13ED739-24A6-CDF0-74F9-D58FC87B2BE8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7A57AC3-7D01-8E10-03C9-55AEF7D3D84B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2998135" y="1748912"/>
            <a:ext cx="54986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24 ÷ 12 &lt; 36 ÷ 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322DD8A-C9DF-AFCC-64C5-298F32891169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3035789" y="3408450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32 ÷ 8 = 28 ÷ 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9D9DF30-AC64-0BEA-FEAB-7D2F57A8EC19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3020070" y="4998783"/>
            <a:ext cx="39405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8 ÷ 8 &gt; 8 ÷ 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26883025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2829D04-3D71-EAA3-5022-549A397F35D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11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8657EFB-D263-556A-E775-7C183F112AAF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EB2372-9538-2A52-D34D-B16D4FA15A4E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2998135" y="1748912"/>
            <a:ext cx="5109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26 ÷ 13 = 14 ÷ 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C5766E-0934-ADA1-6112-5A4202D14E42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2999094" y="3413175"/>
            <a:ext cx="54986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60 ÷ 10 &lt; 60 ÷ 20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944AF4A-CBEE-4ECA-586D-DA88D975C98D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2998135" y="5077438"/>
            <a:ext cx="606287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50 ÷ 25 = 100 ÷ 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8945291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E2BB161-DFF4-C9A6-963C-5FB564E638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12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B4F5BB4-5450-7F5A-7CE1-CE5FC734040C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34513-2849-EAEB-8E6A-129038147295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2998135" y="1748912"/>
            <a:ext cx="549862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48 ÷ 12 &gt; 60 ÷ 12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63634C-D5D6-ADCF-10E9-74A8829A1AFF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2961634" y="3409929"/>
            <a:ext cx="510909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0 ÷ 24 &lt; 50 ÷ 50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BCCB4CC-AE2A-5AFD-7B5B-CECFA755CA30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2927254" y="4998783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48 ÷ 8 = 18 ÷ 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3283961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C9FA00-A120-17E9-B56E-91B65002314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7" y="-100532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2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C301096-B16B-EA25-17E0-4676DB45E56E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9AF5979-6F95-4EFF-5F64-7455150C83FC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37745B-4E1A-442C-B850-D1F81592A967}"/>
              </a:ext>
            </a:extLst>
          </p:cNvPr>
          <p:cNvSpPr txBox="1"/>
          <p:nvPr/>
        </p:nvSpPr>
        <p:spPr>
          <a:xfrm>
            <a:off x="3143240" y="1787777"/>
            <a:ext cx="39405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6 ÷ 3 = 4 – 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32B34CE-FEEA-0B23-713D-8C0BED637827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56DA8-24EA-4C67-95EB-EADA0DA56F7A}"/>
              </a:ext>
            </a:extLst>
          </p:cNvPr>
          <p:cNvSpPr txBox="1"/>
          <p:nvPr/>
        </p:nvSpPr>
        <p:spPr>
          <a:xfrm>
            <a:off x="3143240" y="3393280"/>
            <a:ext cx="394050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8 ÷ 2 = 0 + 4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633D126-310C-D72D-A753-E9CD19A4E00C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F735-7A8D-4B6C-9FF7-B08A9047415A}"/>
                  </a:ext>
                </a:extLst>
              </p:cNvPr>
              <p:cNvSpPr txBox="1"/>
              <p:nvPr/>
            </p:nvSpPr>
            <p:spPr>
              <a:xfrm>
                <a:off x="3192933" y="4998782"/>
                <a:ext cx="410721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2 = 2 ÷ 2</a:t>
                </a:r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A01F735-7A8D-4B6C-9FF7-B08A9047415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933" y="4998782"/>
                <a:ext cx="4107215" cy="1015663"/>
              </a:xfrm>
              <a:prstGeom prst="rect">
                <a:avLst/>
              </a:prstGeom>
              <a:blipFill>
                <a:blip r:embed="rId3"/>
                <a:stretch>
                  <a:fillRect l="-8923" t="-17284" r="-7692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007613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E95D179-5A27-33A8-3663-823C3EDBE4D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BAE7928-8128-FEA6-B5BF-AACDAA369D4A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D06E04-E1AD-9448-F1CB-0AB91C4A9B4C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/>
              <p:nvPr/>
            </p:nvSpPr>
            <p:spPr>
              <a:xfrm>
                <a:off x="3162764" y="1748911"/>
                <a:ext cx="410721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rgbClr val="FF0000"/>
                    </a:solidFill>
                  </a:rPr>
                  <a:t>3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rgbClr val="FF0000"/>
                    </a:solidFill>
                  </a:rPr>
                  <a:t> 2 = 3 + 3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764" y="1748911"/>
                <a:ext cx="4107215" cy="1015663"/>
              </a:xfrm>
              <a:prstGeom prst="rect">
                <a:avLst/>
              </a:prstGeom>
              <a:blipFill>
                <a:blip r:embed="rId3"/>
                <a:stretch>
                  <a:fillRect l="-9259" t="-18519" r="-8025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60C7C5C6-BBE0-EB0A-D0E7-728AD48AFB14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/>
              <p:nvPr/>
            </p:nvSpPr>
            <p:spPr>
              <a:xfrm>
                <a:off x="3162764" y="3413177"/>
                <a:ext cx="410721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6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 0 = 6 + 0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62764" y="3413177"/>
                <a:ext cx="4107215" cy="1015663"/>
              </a:xfrm>
              <a:prstGeom prst="rect">
                <a:avLst/>
              </a:prstGeom>
              <a:blipFill>
                <a:blip r:embed="rId4"/>
                <a:stretch>
                  <a:fillRect l="-9259" t="-18519" r="-8025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30723264-6520-B38E-B42A-B688C5A33724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3108008" y="5077443"/>
            <a:ext cx="43300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12 ÷ 4 = 6 ÷ 2</a:t>
            </a:r>
          </a:p>
        </p:txBody>
      </p:sp>
    </p:spTree>
    <p:extLst>
      <p:ext uri="{BB962C8B-B14F-4D97-AF65-F5344CB8AC3E}">
        <p14:creationId xmlns:p14="http://schemas.microsoft.com/office/powerpoint/2010/main" val="22509436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65EF5EB-1F43-A6E3-B50E-47A02DED1AF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4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86400E8-3530-4B08-6E54-280A0A2929B7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385CCAE-3C8E-EAE8-C679-FEFD1F0001F6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/>
              <p:nvPr/>
            </p:nvSpPr>
            <p:spPr>
              <a:xfrm>
                <a:off x="3193555" y="1865118"/>
                <a:ext cx="449674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rgbClr val="FF0000"/>
                    </a:solidFill>
                  </a:rPr>
                  <a:t>18 ÷ 3 = 6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rgbClr val="FF0000"/>
                    </a:solidFill>
                  </a:rPr>
                  <a:t> 3</a:t>
                </a: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C39C541-BAAD-6109-5FBA-FBAAF1AD93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3555" y="1865118"/>
                <a:ext cx="4496744" cy="1015663"/>
              </a:xfrm>
              <a:prstGeom prst="rect">
                <a:avLst/>
              </a:prstGeom>
              <a:blipFill>
                <a:blip r:embed="rId3"/>
                <a:stretch>
                  <a:fillRect l="-8169" t="-17073" r="-7324" b="-3780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049036CA-F447-9A84-FE70-8AD8F02D68A3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3143862" y="3411348"/>
            <a:ext cx="43300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20 ÷ 4 = 5 ÷ 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84B704-4585-62C7-F530-DE03A541A520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/>
              <p:nvPr/>
            </p:nvSpPr>
            <p:spPr>
              <a:xfrm>
                <a:off x="3143862" y="4998783"/>
                <a:ext cx="449674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30 ÷ 2 = 3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5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3862" y="4998783"/>
                <a:ext cx="4496744" cy="1015663"/>
              </a:xfrm>
              <a:prstGeom prst="rect">
                <a:avLst/>
              </a:prstGeom>
              <a:blipFill>
                <a:blip r:embed="rId4"/>
                <a:stretch>
                  <a:fillRect l="-8169" t="-17284" r="-7324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233798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28112A-CE18-2D2B-9966-A4C0F4AED4A2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2647373"/>
            <a:ext cx="10515600" cy="1325563"/>
          </a:xfrm>
        </p:spPr>
        <p:txBody>
          <a:bodyPr/>
          <a:lstStyle/>
          <a:p>
            <a:pPr algn="ctr"/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The following include inequalities </a:t>
            </a:r>
            <a:b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</a:br>
            <a:r>
              <a:rPr lang="en-US" b="1" dirty="0">
                <a:latin typeface="Century Gothic" panose="020B0502020202020204" pitchFamily="34" charset="0"/>
                <a:cs typeface="Arial" panose="020B0604020202020204" pitchFamily="34" charset="0"/>
              </a:rPr>
              <a:t>(Unit 2)</a:t>
            </a:r>
          </a:p>
        </p:txBody>
      </p:sp>
    </p:spTree>
    <p:extLst>
      <p:ext uri="{BB962C8B-B14F-4D97-AF65-F5344CB8AC3E}">
        <p14:creationId xmlns:p14="http://schemas.microsoft.com/office/powerpoint/2010/main" val="1396688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AD06134-B2C0-B34A-B1A9-CC3A6FD7A3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5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D9EC7F-11CB-49E1-9633-B0543C754A37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25CFF58-D0B0-9DA1-8420-48B3EBFDAEDB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3387211" y="1777611"/>
            <a:ext cx="4894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15 ÷ 3 = 20 ÷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7DC35-385C-1127-757B-E1C91335B1CE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55DE951-51DA-031D-789D-F6407FA967F8}"/>
              </a:ext>
            </a:extLst>
          </p:cNvPr>
          <p:cNvSpPr txBox="1"/>
          <p:nvPr/>
        </p:nvSpPr>
        <p:spPr>
          <a:xfrm>
            <a:off x="3387210" y="3413175"/>
            <a:ext cx="4894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5">
                    <a:lumMod val="50000"/>
                  </a:schemeClr>
                </a:solidFill>
              </a:rPr>
              <a:t>12 ÷ 2 &lt; 18 ÷ 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A8FA0F-DC43-2658-4D17-30E1DC0A13F2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3474573" y="4998782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25 ÷ 5 &lt; 24 ÷ 6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1399732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C819340-9771-6512-B2B1-E66DB55B96C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6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190739F-40CF-18A8-B049-E9916B173B52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8F0126-11CF-6B9E-5A4B-462B412EFD5C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3387211" y="1777611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26 ÷ 2 &lt; 10 + 4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89FB5C-2914-EC27-DB54-87A39B44D23A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/>
              <p:nvPr/>
            </p:nvSpPr>
            <p:spPr>
              <a:xfrm>
                <a:off x="3412057" y="3454502"/>
                <a:ext cx="488627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10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 2 = 40 ÷ 2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12057" y="3454502"/>
                <a:ext cx="4886274" cy="1015663"/>
              </a:xfrm>
              <a:prstGeom prst="rect">
                <a:avLst/>
              </a:prstGeom>
              <a:blipFill>
                <a:blip r:embed="rId3"/>
                <a:stretch>
                  <a:fillRect l="-7513" t="-18750" r="-6477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F587E66D-5D8A-F7CE-37E1-DBC379144674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6EB05BE-70CE-79B7-13AF-73F9557A7E3D}"/>
              </a:ext>
            </a:extLst>
          </p:cNvPr>
          <p:cNvSpPr txBox="1"/>
          <p:nvPr/>
        </p:nvSpPr>
        <p:spPr>
          <a:xfrm>
            <a:off x="3387211" y="4998783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16 ÷ 4 = 28 ÷ 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8928037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4DED578-501F-0365-29B3-AFB4F56A59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23769AD-6F50-EC3C-F51C-3AA92907A0F1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2248924-D2E9-3658-6F66-B988085A7CF0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3192445" y="1757024"/>
            <a:ext cx="48942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23 ÷ 1 &lt; 30 ÷ 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EFEA33-0963-B949-7158-68BB4673FE71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/>
              <p:nvPr/>
            </p:nvSpPr>
            <p:spPr>
              <a:xfrm>
                <a:off x="3192445" y="3429000"/>
                <a:ext cx="449674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42 ÷ 2 = 3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 7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445" y="3429000"/>
                <a:ext cx="4496744" cy="1015663"/>
              </a:xfrm>
              <a:prstGeom prst="rect">
                <a:avLst/>
              </a:prstGeom>
              <a:blipFill>
                <a:blip r:embed="rId3"/>
                <a:stretch>
                  <a:fillRect l="-8169" t="-18750" r="-7324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C7C094D3-D50C-15B0-1D87-819B9AB7D72F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/>
              <p:nvPr/>
            </p:nvSpPr>
            <p:spPr>
              <a:xfrm>
                <a:off x="3192445" y="4998783"/>
                <a:ext cx="4844596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60 ÷ 2 &gt; 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10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445" y="4998783"/>
                <a:ext cx="4844596" cy="1015663"/>
              </a:xfrm>
              <a:prstGeom prst="rect">
                <a:avLst/>
              </a:prstGeom>
              <a:blipFill>
                <a:blip r:embed="rId4"/>
                <a:stretch>
                  <a:fillRect l="-7592" t="-17284" r="-7592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1952477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56C0EF-B535-DFAC-C789-7709C1D7C6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10638" y="-1083437"/>
            <a:ext cx="6763657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Arial" panose="020B0604020202020204" pitchFamily="34" charset="0"/>
              </a:rPr>
              <a:t>Two Truths and a Lie 8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3CD054-3EF1-D67A-7536-17FE294C2733}"/>
              </a:ext>
            </a:extLst>
          </p:cNvPr>
          <p:cNvSpPr txBox="1"/>
          <p:nvPr/>
        </p:nvSpPr>
        <p:spPr>
          <a:xfrm>
            <a:off x="510638" y="182188"/>
            <a:ext cx="676365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Century Gothic" panose="020B0502020202020204" pitchFamily="34" charset="0"/>
                <a:cs typeface="Arial" panose="020B0604020202020204" pitchFamily="34" charset="0"/>
              </a:rPr>
              <a:t>Two Truths and a Lie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D0F734D-E711-9E4E-2CC6-D8F96F329EFE}"/>
              </a:ext>
            </a:extLst>
          </p:cNvPr>
          <p:cNvSpPr txBox="1"/>
          <p:nvPr/>
        </p:nvSpPr>
        <p:spPr>
          <a:xfrm>
            <a:off x="952159" y="1748912"/>
            <a:ext cx="86433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A)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C39C541-BAAD-6109-5FBA-FBAAF1AD9311}"/>
              </a:ext>
            </a:extLst>
          </p:cNvPr>
          <p:cNvSpPr txBox="1"/>
          <p:nvPr/>
        </p:nvSpPr>
        <p:spPr>
          <a:xfrm>
            <a:off x="3192445" y="1757024"/>
            <a:ext cx="47195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30 ÷ 3 = 40 ÷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B136B68-B1E4-41A3-E001-8E469958D26A}"/>
              </a:ext>
            </a:extLst>
          </p:cNvPr>
          <p:cNvSpPr txBox="1"/>
          <p:nvPr/>
        </p:nvSpPr>
        <p:spPr>
          <a:xfrm>
            <a:off x="966868" y="3413176"/>
            <a:ext cx="83708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1">
                    <a:lumMod val="75000"/>
                  </a:schemeClr>
                </a:solidFill>
              </a:rPr>
              <a:t>B)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/>
              <p:nvPr/>
            </p:nvSpPr>
            <p:spPr>
              <a:xfrm>
                <a:off x="3242139" y="3429000"/>
                <a:ext cx="4886274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2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5">
                            <a:lumMod val="50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5">
                        <a:lumMod val="50000"/>
                      </a:schemeClr>
                    </a:solidFill>
                  </a:rPr>
                  <a:t> 12 &lt; 24 ÷ 1</a:t>
                </a:r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55DE951-51DA-031D-789D-F6407FA967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42139" y="3429000"/>
                <a:ext cx="4886274" cy="1015663"/>
              </a:xfrm>
              <a:prstGeom prst="rect">
                <a:avLst/>
              </a:prstGeom>
              <a:blipFill>
                <a:blip r:embed="rId3"/>
                <a:stretch>
                  <a:fillRect l="-7532" t="-18750" r="-6753" b="-4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156D76B8-14DB-7AE0-F8C3-012E5DAC4E30}"/>
              </a:ext>
            </a:extLst>
          </p:cNvPr>
          <p:cNvSpPr txBox="1"/>
          <p:nvPr/>
        </p:nvSpPr>
        <p:spPr>
          <a:xfrm>
            <a:off x="987425" y="4998783"/>
            <a:ext cx="8290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chemeClr val="accent6"/>
                </a:solidFill>
              </a:rPr>
              <a:t>C)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/>
              <p:nvPr/>
            </p:nvSpPr>
            <p:spPr>
              <a:xfrm>
                <a:off x="3254050" y="4998782"/>
                <a:ext cx="4107215" cy="10156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6000" dirty="0">
                    <a:solidFill>
                      <a:schemeClr val="accent6"/>
                    </a:solidFill>
                  </a:rPr>
                  <a:t>0 ÷ 2 = 0 </a:t>
                </a:r>
                <a14:m>
                  <m:oMath xmlns:m="http://schemas.openxmlformats.org/officeDocument/2006/math">
                    <m:r>
                      <a:rPr lang="en-US" sz="6000" i="1" dirty="0" smtClean="0">
                        <a:solidFill>
                          <a:schemeClr val="accent6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6000" dirty="0">
                    <a:solidFill>
                      <a:schemeClr val="accent6"/>
                    </a:solidFill>
                  </a:rPr>
                  <a:t> 2</a:t>
                </a:r>
              </a:p>
            </p:txBody>
          </p:sp>
        </mc:Choice>
        <mc:Fallback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D6EB05BE-70CE-79B7-13AF-73F9557A7E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54050" y="4998782"/>
                <a:ext cx="4107215" cy="1015663"/>
              </a:xfrm>
              <a:prstGeom prst="rect">
                <a:avLst/>
              </a:prstGeom>
              <a:blipFill>
                <a:blip r:embed="rId4"/>
                <a:stretch>
                  <a:fillRect l="-8951" t="-17284" r="-8025" b="-395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TextBox 7">
            <a:extLst>
              <a:ext uri="{FF2B5EF4-FFF2-40B4-BE49-F238E27FC236}">
                <a16:creationId xmlns:a16="http://schemas.microsoft.com/office/drawing/2014/main" id="{6C5EE521-F347-08A7-6716-817EAB4E4917}"/>
              </a:ext>
            </a:extLst>
          </p:cNvPr>
          <p:cNvSpPr txBox="1"/>
          <p:nvPr/>
        </p:nvSpPr>
        <p:spPr>
          <a:xfrm>
            <a:off x="9557392" y="0"/>
            <a:ext cx="2634608" cy="156966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Think time…</a:t>
            </a:r>
            <a:b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</a:br>
            <a:r>
              <a:rPr lang="en-US" sz="3200" b="1" dirty="0">
                <a:solidFill>
                  <a:srgbClr val="C00000"/>
                </a:solidFill>
                <a:latin typeface="Calibri" panose="020F0502020204030204" pitchFamily="34" charset="0"/>
              </a:rPr>
              <a:t>no answers out loud.</a:t>
            </a:r>
          </a:p>
        </p:txBody>
      </p:sp>
    </p:spTree>
    <p:extLst>
      <p:ext uri="{BB962C8B-B14F-4D97-AF65-F5344CB8AC3E}">
        <p14:creationId xmlns:p14="http://schemas.microsoft.com/office/powerpoint/2010/main" val="38073225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</TotalTime>
  <Words>598</Words>
  <Application>Microsoft Macintosh PowerPoint</Application>
  <PresentationFormat>Widescreen</PresentationFormat>
  <Paragraphs>123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Aleo</vt:lpstr>
      <vt:lpstr>Aptos</vt:lpstr>
      <vt:lpstr>Arial</vt:lpstr>
      <vt:lpstr>Calibri</vt:lpstr>
      <vt:lpstr>Calibri Light</vt:lpstr>
      <vt:lpstr>Cambria Math</vt:lpstr>
      <vt:lpstr>Century Gothic</vt:lpstr>
      <vt:lpstr>Office Theme</vt:lpstr>
      <vt:lpstr>Two Truths and a Lie</vt:lpstr>
      <vt:lpstr>Two Truths and a Lie 2</vt:lpstr>
      <vt:lpstr>Two Truths and a Lie 3</vt:lpstr>
      <vt:lpstr>Two Truths and a Lie 4</vt:lpstr>
      <vt:lpstr>The following include inequalities  (Unit 2)</vt:lpstr>
      <vt:lpstr>Two Truths and a Lie 5</vt:lpstr>
      <vt:lpstr>Two Truths and a Lie 6</vt:lpstr>
      <vt:lpstr>Two Truths and a Lie 7</vt:lpstr>
      <vt:lpstr>Two Truths and a Lie 8</vt:lpstr>
      <vt:lpstr>Two Truths and a Lie 9</vt:lpstr>
      <vt:lpstr>The following use larger divisors (Unit 3)</vt:lpstr>
      <vt:lpstr>Two Truths and a Lie 10</vt:lpstr>
      <vt:lpstr>Two Truths and a Lie 11</vt:lpstr>
      <vt:lpstr>Two Truths and a Lie 12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Melissa Braaten</dc:creator>
  <cp:lastModifiedBy>Sherry Soares</cp:lastModifiedBy>
  <cp:revision>36</cp:revision>
  <dcterms:created xsi:type="dcterms:W3CDTF">2022-09-09T18:09:13Z</dcterms:created>
  <dcterms:modified xsi:type="dcterms:W3CDTF">2026-07-29T17:22:18Z</dcterms:modified>
</cp:coreProperties>
</file>