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8" r:id="rId12"/>
    <p:sldId id="272" r:id="rId13"/>
    <p:sldId id="282" r:id="rId14"/>
    <p:sldId id="267" r:id="rId15"/>
    <p:sldId id="271" r:id="rId16"/>
    <p:sldId id="276" r:id="rId17"/>
    <p:sldId id="283" r:id="rId18"/>
    <p:sldId id="285" r:id="rId19"/>
    <p:sldId id="286" r:id="rId20"/>
    <p:sldId id="287" r:id="rId21"/>
    <p:sldId id="284" r:id="rId22"/>
    <p:sldId id="288" r:id="rId23"/>
    <p:sldId id="289" r:id="rId24"/>
    <p:sldId id="290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548" autoAdjust="0"/>
    <p:restoredTop sz="86358"/>
  </p:normalViewPr>
  <p:slideViewPr>
    <p:cSldViewPr snapToGrid="0">
      <p:cViewPr varScale="1">
        <p:scale>
          <a:sx n="122" d="100"/>
          <a:sy n="122" d="100"/>
        </p:scale>
        <p:origin x="208" y="6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1" i="0" u="none" strike="noStrike" cap="none">
        <a:solidFill>
          <a:srgbClr val="000000"/>
        </a:solidFill>
        <a:latin typeface="Century Gothic" panose="020B0502020202020204" pitchFamily="34" charset="0"/>
        <a:ea typeface="Century Gothic" panose="020B0502020202020204" pitchFamily="34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21eb023e4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21eb023e4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 is false.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1eb023e4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21eb023e4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 is false.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21eb023e4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21eb023e4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f99edb29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f99edb294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28c1d9154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28c1d9154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1eb023e4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21eb023e4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2641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1eb023e4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21eb023e4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2686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1eb023e4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21eb023e4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86810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90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21eb023e4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21eb023e4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091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302c9909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302c9909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f99edb29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f99edb294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4689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28c1d9154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28c1d9154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9836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302c9909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302c9909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e302c9909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e302c9909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e302c990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e302c9909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 is false.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302c9909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e302c9909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e302c9909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e302c9909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 is false.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302c9909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302c9909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f99edb294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f99edb294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 is false.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68A98EF-5261-3048-BEFC-BA5E9385A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i="0" kern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470819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i="0"/>
            </a:lvl1pPr>
          </a:lstStyle>
          <a:p>
            <a:endParaRPr dirty="0"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 i="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b="1" i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 i="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1" i="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1" i="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 i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 b="1" i="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 i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0" dirty="0">
              <a:latin typeface="Century Gothic" panose="020B0502020202020204" pitchFamily="34" charset="0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1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 i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 dirty="0"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 i="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 b="1" i="0">
                <a:solidFill>
                  <a:schemeClr val="dk2"/>
                </a:solidFill>
                <a:latin typeface="Century Gothic" panose="020B0502020202020204" pitchFamily="34" charset="0"/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589398-7D3D-0FCC-A1EE-917AC5B073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47298" y="1557957"/>
            <a:ext cx="4849404" cy="14773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Slides 2–4 use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“____ is ½ of ____. 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BD2F4-24F5-DBD7-4FDC-5BFF4346E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</a:t>
            </a:fld>
            <a:endParaRPr lang="en-US" dirty="0"/>
          </a:p>
        </p:txBody>
      </p:sp>
      <p:pic>
        <p:nvPicPr>
          <p:cNvPr id="3" name="Picture 2" descr="SABES/Massachusetts PAE logos">
            <a:extLst>
              <a:ext uri="{FF2B5EF4-FFF2-40B4-BE49-F238E27FC236}">
                <a16:creationId xmlns:a16="http://schemas.microsoft.com/office/drawing/2014/main" id="{EF60F004-62AF-464D-79DA-48ECA0D37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479" y="4404218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88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E42139-758F-9F61-8D47-2152A576A9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E93B47-F845-E61F-0823-7D4FC92A25E1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9" name="Google Shape;139;p27"/>
              <p:cNvSpPr txBox="1"/>
              <p:nvPr/>
            </p:nvSpPr>
            <p:spPr>
              <a:xfrm>
                <a:off x="585949" y="1384995"/>
                <a:ext cx="6326915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50% of $4.25 is $8.50.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12 hours is 50% of a day.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½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an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hour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30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minutes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9" name="Google Shape;139;p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49" y="1384995"/>
                <a:ext cx="6326915" cy="2954625"/>
              </a:xfrm>
              <a:prstGeom prst="rect">
                <a:avLst/>
              </a:prstGeom>
              <a:blipFill>
                <a:blip r:embed="rId3"/>
                <a:stretch>
                  <a:fillRect l="-3006" t="-1282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BB118A2-1844-6772-EDF0-90F9D911B883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3CBB4E-356E-F2E6-EA2B-6EC2A0D8B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ACC1C5BE-D528-93F5-A7C0-6B56D543FE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9B54DB-F8A4-EDD7-6F21-E33FD2AC71B4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3D6D31FA-A0E4-670D-57EB-1B264B02BE5C}"/>
                  </a:ext>
                </a:extLst>
              </p:cNvPr>
              <p:cNvSpPr txBox="1"/>
              <p:nvPr/>
            </p:nvSpPr>
            <p:spPr>
              <a:xfrm>
                <a:off x="375554" y="1384995"/>
                <a:ext cx="6488541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6 inches is half of a foot.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5 ounces is 50% of a pound.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½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minute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30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seconds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3D6D31FA-A0E4-670D-57EB-1B264B02B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54" y="1384995"/>
                <a:ext cx="6488541" cy="2954625"/>
              </a:xfrm>
              <a:prstGeom prst="rect">
                <a:avLst/>
              </a:prstGeom>
              <a:blipFill>
                <a:blip r:embed="rId3"/>
                <a:stretch>
                  <a:fillRect l="-2930" t="-1282" r="-781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493A7CA-49F5-71C1-0FFD-46A3D8F569A4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697D45-89DE-EDC6-E3AB-E37729E62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50D05BD3-42A4-3AE6-5838-5A63956D5A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12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002FE0-8C21-463B-800D-F5332F328DC9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868E88-F934-A953-FCD0-77561D8C46E4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/>
              <p:nvPr/>
            </p:nvSpPr>
            <p:spPr>
              <a:xfrm>
                <a:off x="1399052" y="1448782"/>
                <a:ext cx="6257524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50% of a year is 6 months.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50 days is half of a year.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½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dozen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eggs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6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eggs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052" y="1448782"/>
                <a:ext cx="6257524" cy="2954625"/>
              </a:xfrm>
              <a:prstGeom prst="rect">
                <a:avLst/>
              </a:prstGeom>
              <a:blipFill>
                <a:blip r:embed="rId3"/>
                <a:stretch>
                  <a:fillRect l="-3043" t="-1717" r="-811" b="-55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0A3816-2874-4972-D8C7-63BA6045A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FFB73C60-CC07-D810-6E04-EC057E1A37F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13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2F5D7-F729-2233-EFDE-5145EF9B2674}"/>
              </a:ext>
            </a:extLst>
          </p:cNvPr>
          <p:cNvSpPr txBox="1"/>
          <p:nvPr/>
        </p:nvSpPr>
        <p:spPr>
          <a:xfrm>
            <a:off x="1321026" y="1602254"/>
            <a:ext cx="6501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Slides 14–16 involve using benchmarks from Unit 2 to compare.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5CEFAC-BACD-0273-3AC1-362D2678C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806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A94950F3-3494-D5BB-961A-9433F5CBA3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0209F5-2E1F-A91C-9E44-A03B8D970518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20" name="Google Shape;120;p24"/>
          <p:cNvSpPr txBox="1"/>
          <p:nvPr/>
        </p:nvSpPr>
        <p:spPr>
          <a:xfrm>
            <a:off x="685688" y="523361"/>
            <a:ext cx="57582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alibri" panose="020F0502020204030204" pitchFamily="34" charset="0"/>
                <a:cs typeface="Calibri" panose="020F0502020204030204" pitchFamily="34" charset="0"/>
              </a:rPr>
              <a:t>The class has 40 students.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Google Shape;121;p24"/>
          <p:cNvSpPr txBox="1"/>
          <p:nvPr/>
        </p:nvSpPr>
        <p:spPr>
          <a:xfrm>
            <a:off x="-892629" y="1784808"/>
            <a:ext cx="10036629" cy="286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  Half of the class is 20 students.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  32 students is more than 50% of the class.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 22 students is less than half of the class.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F7FE8C-6B2C-284D-440D-0DB49DCF9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43C7CAEA-A5B8-F610-846A-2DEEA4C66F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15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F0FF44-FD7B-869B-A4D3-1485C902A5DD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44" name="Google Shape;144;p28"/>
          <p:cNvSpPr txBox="1"/>
          <p:nvPr/>
        </p:nvSpPr>
        <p:spPr>
          <a:xfrm>
            <a:off x="1059767" y="954182"/>
            <a:ext cx="57582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alibri" panose="020F0502020204030204" pitchFamily="34" charset="0"/>
                <a:cs typeface="Calibri" panose="020F0502020204030204" pitchFamily="34" charset="0"/>
              </a:rPr>
              <a:t>The cost is $120.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1059767" y="1763241"/>
            <a:ext cx="77118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50% of the cost is $60.</a:t>
            </a:r>
            <a:b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$24 is less than half of the cost.</a:t>
            </a:r>
            <a:b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100% of the cost is $100.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92347A-45D2-719E-149E-3CDC76A9D9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B7FDA510-D8CA-814A-8CE7-A1D67F62A50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16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A6068-E7FE-0E2E-4E69-778665F9B1D2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74" name="Google Shape;174;p33"/>
          <p:cNvSpPr txBox="1"/>
          <p:nvPr/>
        </p:nvSpPr>
        <p:spPr>
          <a:xfrm>
            <a:off x="474177" y="1151399"/>
            <a:ext cx="8195646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latin typeface="Century Gothic" panose="020B0502020202020204" pitchFamily="34" charset="0"/>
              </a:rPr>
              <a:t>There are about 86,000 people in Dorchester.</a:t>
            </a:r>
            <a:endParaRPr sz="2900" b="1" dirty="0">
              <a:latin typeface="Century Gothic" panose="020B0502020202020204" pitchFamily="34" charset="0"/>
            </a:endParaRPr>
          </a:p>
        </p:txBody>
      </p:sp>
      <p:sp>
        <p:nvSpPr>
          <p:cNvPr id="175" name="Google Shape;175;p33"/>
          <p:cNvSpPr txBox="1"/>
          <p:nvPr/>
        </p:nvSpPr>
        <p:spPr>
          <a:xfrm>
            <a:off x="214786" y="1979918"/>
            <a:ext cx="90972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   20,000 is more than half of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</a:t>
            </a: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 in Dorchester.</a:t>
            </a:r>
            <a:b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   43,000 is 50% of the people in Dorchester.</a:t>
            </a:r>
            <a:b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  85,000 is almost all of the people in Dorcehster.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BBF4F2-DF84-4854-BDAC-9DFA1887D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30458823-1416-D145-8A7C-6A41BBDF91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17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2F5D7-F729-2233-EFDE-5145EF9B2674}"/>
              </a:ext>
            </a:extLst>
          </p:cNvPr>
          <p:cNvSpPr txBox="1"/>
          <p:nvPr/>
        </p:nvSpPr>
        <p:spPr>
          <a:xfrm>
            <a:off x="671285" y="1910030"/>
            <a:ext cx="78014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Slides 18–20 use ¼, ¾, and decimal/fraction equivalents.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DF9E8C-537A-8822-56F2-09B21C1EA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038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1B4C2E61-945A-BC4B-F7BF-CC2BB27F82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18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B6FA7-D8F8-6467-69BE-C6E891F4A8B1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/>
              <p:nvPr/>
            </p:nvSpPr>
            <p:spPr>
              <a:xfrm>
                <a:off x="1162818" y="1469803"/>
                <a:ext cx="5600838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32 is ¼ of 128.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25% of 420 is 1,680.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.5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190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95.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818" y="1469803"/>
                <a:ext cx="5600838" cy="2954625"/>
              </a:xfrm>
              <a:prstGeom prst="rect">
                <a:avLst/>
              </a:prstGeom>
              <a:blipFill>
                <a:blip r:embed="rId3"/>
                <a:stretch>
                  <a:fillRect l="-3394" t="-1709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9868E88-F934-A953-FCD0-77561D8C46E4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B3537-84CF-EA1C-9B32-86784C5DA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79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270A1C2D-28B2-A842-70E6-0B0CD502D1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19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239D4-6810-A899-93C0-1D6F2EF786FE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/>
              <p:nvPr/>
            </p:nvSpPr>
            <p:spPr>
              <a:xfrm>
                <a:off x="1399052" y="1448782"/>
                <a:ext cx="5364604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.25 of 60 is 15.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50% of $8.50 is $4.25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¼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300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25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052" y="1448782"/>
                <a:ext cx="5364604" cy="2954625"/>
              </a:xfrm>
              <a:prstGeom prst="rect">
                <a:avLst/>
              </a:prstGeom>
              <a:blipFill>
                <a:blip r:embed="rId3"/>
                <a:stretch>
                  <a:fillRect l="-3546" t="-1717" b="-55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9868E88-F934-A953-FCD0-77561D8C46E4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66611C-8A76-3AF7-E81F-A85CAB812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6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6E3C32-0E9F-E6A3-9BA6-CAD77B5425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r>
              <a:rPr lang="en-US" dirty="0">
                <a:cs typeface="Calibri" panose="020F0502020204030204" pitchFamily="34" charset="0"/>
              </a:rPr>
              <a:t>Two Truths and a Lie 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28176-4D5D-2758-3FED-54A443FE4BAD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55" name="Google Shape;55;p13"/>
          <p:cNvSpPr txBox="1"/>
          <p:nvPr/>
        </p:nvSpPr>
        <p:spPr>
          <a:xfrm>
            <a:off x="1849193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13 is ½ of 26.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25 is ½ of 50.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30 is ½ of 15.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289AD-0247-594C-00BB-3B1C7F9A8C22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AE5C08-BFC9-2E1D-DFE1-93C3F69E3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E5E68D04-B367-358C-1479-F26B9EA6D3C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20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5C181C-3CAC-CA29-A135-ACCE79B955C0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/>
              <p:nvPr/>
            </p:nvSpPr>
            <p:spPr>
              <a:xfrm>
                <a:off x="1089246" y="1384995"/>
                <a:ext cx="5740160" cy="2954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	$40 is 25% of $80.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	¾ of 64 is 42.</a:t>
                </a:r>
                <a:b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C)	½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of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.08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is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m:t> .04</m:t>
                    </m:r>
                  </m:oMath>
                </a14:m>
                <a:endPara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Google Shape;139;p27">
                <a:extLst>
                  <a:ext uri="{FF2B5EF4-FFF2-40B4-BE49-F238E27FC236}">
                    <a16:creationId xmlns:a16="http://schemas.microsoft.com/office/drawing/2014/main" id="{604704A6-D2E1-D126-D722-2E98F5699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246" y="1384995"/>
                <a:ext cx="5740160" cy="2954625"/>
              </a:xfrm>
              <a:prstGeom prst="rect">
                <a:avLst/>
              </a:prstGeom>
              <a:blipFill>
                <a:blip r:embed="rId3"/>
                <a:stretch>
                  <a:fillRect l="-3091" t="-1282" b="-5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9868E88-F934-A953-FCD0-77561D8C46E4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CB3B6-999C-D2FD-3D69-C9F228B34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418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5285FB2A-E894-3EF2-1CA2-32D22460A7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21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2F5D7-F729-2233-EFDE-5145EF9B2674}"/>
              </a:ext>
            </a:extLst>
          </p:cNvPr>
          <p:cNvSpPr txBox="1"/>
          <p:nvPr/>
        </p:nvSpPr>
        <p:spPr>
          <a:xfrm>
            <a:off x="671285" y="1602254"/>
            <a:ext cx="7801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Slides 22–24 use 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all benchmarks from 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Units 1–3 for comparison.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230824-0828-2766-C8F9-866BEB2BB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91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ED84C0A7-B600-3C9C-647E-1B70F8E99A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22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8857A-02CF-8C1D-B7DC-8409910A4D78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20" name="Google Shape;120;p24"/>
          <p:cNvSpPr txBox="1"/>
          <p:nvPr/>
        </p:nvSpPr>
        <p:spPr>
          <a:xfrm>
            <a:off x="734672" y="523361"/>
            <a:ext cx="57582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alibri" panose="020F0502020204030204" pitchFamily="34" charset="0"/>
                <a:cs typeface="Calibri" panose="020F0502020204030204" pitchFamily="34" charset="0"/>
              </a:rPr>
              <a:t>The class has 40 students.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Google Shape;121;p24"/>
          <p:cNvSpPr txBox="1"/>
          <p:nvPr/>
        </p:nvSpPr>
        <p:spPr>
          <a:xfrm>
            <a:off x="-843645" y="1784808"/>
            <a:ext cx="10036629" cy="286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  75% of the class is 35 students.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  8 students is less than 25% of the class.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541462" lvl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 22 students is more than half of the class.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273021-087A-04E8-B22B-91DC47FE5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172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BCBD83C2-BD1A-2408-3FD4-4A9496A1B1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23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8266AD-1D05-1DC7-CBC7-6A90B644F6BF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44" name="Google Shape;144;p28"/>
          <p:cNvSpPr txBox="1"/>
          <p:nvPr/>
        </p:nvSpPr>
        <p:spPr>
          <a:xfrm>
            <a:off x="708702" y="880706"/>
            <a:ext cx="57582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alibri" panose="020F0502020204030204" pitchFamily="34" charset="0"/>
                <a:cs typeface="Calibri" panose="020F0502020204030204" pitchFamily="34" charset="0"/>
              </a:rPr>
              <a:t>The cost is $120.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708702" y="1689765"/>
            <a:ext cx="7711800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75% of the cost is $90.</a:t>
            </a:r>
            <a:b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$55 is more than half of the cost.</a:t>
            </a:r>
            <a:b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$25 is less than ¼ of the cost.</a:t>
            </a:r>
            <a:endParaRPr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143B26-290E-C27E-D90C-851A40772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81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A2956672-00A2-BC93-507B-C6967A0AD3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24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C5601-8716-B1AD-6158-AF62FFE2CD35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174" name="Google Shape;174;p33"/>
          <p:cNvSpPr txBox="1"/>
          <p:nvPr/>
        </p:nvSpPr>
        <p:spPr>
          <a:xfrm>
            <a:off x="704645" y="1027710"/>
            <a:ext cx="99273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latin typeface="Century Gothic" panose="020B0502020202020204" pitchFamily="34" charset="0"/>
              </a:rPr>
              <a:t>There are about 86,000 people in Dorchester.</a:t>
            </a:r>
            <a:endParaRPr sz="2900" b="1" dirty="0">
              <a:latin typeface="Century Gothic" panose="020B0502020202020204" pitchFamily="34" charset="0"/>
            </a:endParaRPr>
          </a:p>
        </p:txBody>
      </p:sp>
      <p:sp>
        <p:nvSpPr>
          <p:cNvPr id="175" name="Google Shape;175;p33"/>
          <p:cNvSpPr txBox="1"/>
          <p:nvPr/>
        </p:nvSpPr>
        <p:spPr>
          <a:xfrm>
            <a:off x="704645" y="1979918"/>
            <a:ext cx="90972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   20,000 is less than ¼ of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</a:t>
            </a: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 in Dorchester.</a:t>
            </a:r>
            <a:b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   43,000 is .5 of the people in Dorchester.</a:t>
            </a:r>
            <a:b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   75,000 is ¾ of the people in Dorchester.</a:t>
            </a:r>
            <a:endParaRPr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F18A9D-8ED6-6F9E-37A6-27394DCF5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16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A111DD-7568-E6BF-9ED4-D1C711E9A2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3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CD254F-AA09-93AE-CF96-F626E30656F9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61" name="Google Shape;61;p14"/>
          <p:cNvSpPr txBox="1"/>
          <p:nvPr/>
        </p:nvSpPr>
        <p:spPr>
          <a:xfrm>
            <a:off x="1724390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12 is ½ of 22.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21 is ½ of 42.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100 is ½ of 200.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664C5-B9CA-7371-504E-8891FF89E5B8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E9A7B3-F236-9CDE-1762-CA93986FB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4B48B00-E64B-4871-E847-8CA7EDE87F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CED082-919B-64E1-B62E-5C32917FD44B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67" name="Google Shape;67;p15"/>
          <p:cNvSpPr txBox="1"/>
          <p:nvPr/>
        </p:nvSpPr>
        <p:spPr>
          <a:xfrm>
            <a:off x="1724390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70 is ½ of 140.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75 is ½ of 150.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4 is ½ of 2.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C3C23-C658-2B89-F305-5B42489C44F0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5C3F8-B335-FE57-BD83-29EE7A288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C34F4978-ED90-818C-E610-0AEAA6E567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5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2761C-2D2E-13E4-C00C-CFE4A827A507}"/>
              </a:ext>
            </a:extLst>
          </p:cNvPr>
          <p:cNvSpPr txBox="1"/>
          <p:nvPr/>
        </p:nvSpPr>
        <p:spPr>
          <a:xfrm>
            <a:off x="2403778" y="1063645"/>
            <a:ext cx="4336444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000" b="1" dirty="0">
                <a:latin typeface="Century Gothic" panose="020B0502020202020204" pitchFamily="34" charset="0"/>
              </a:rPr>
              <a:t>Slides 6–8 use </a:t>
            </a:r>
          </a:p>
          <a:p>
            <a:pPr algn="ctr">
              <a:spcAft>
                <a:spcPts val="1200"/>
              </a:spcAft>
            </a:pPr>
            <a:r>
              <a:rPr lang="en-US" sz="4000" b="1" dirty="0">
                <a:latin typeface="Century Gothic" panose="020B0502020202020204" pitchFamily="34" charset="0"/>
              </a:rPr>
              <a:t>“ ___ is ½ of ___.”</a:t>
            </a:r>
          </a:p>
          <a:p>
            <a:pPr algn="ctr">
              <a:spcAft>
                <a:spcPts val="1200"/>
              </a:spcAft>
            </a:pPr>
            <a:r>
              <a:rPr lang="en-US" sz="4000" b="1" dirty="0">
                <a:latin typeface="Century Gothic" panose="020B0502020202020204" pitchFamily="34" charset="0"/>
              </a:rPr>
              <a:t>and 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“½ of ___ is ___.”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9ABAA6-2C46-634F-795C-A1D2DD0C9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DBD503-DBCA-95C4-FFD2-3E3C14B0DD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6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DE8D22-A25F-0A2D-533A-8C937F5CE21D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79" name="Google Shape;79;p17"/>
          <p:cNvSpPr txBox="1"/>
          <p:nvPr/>
        </p:nvSpPr>
        <p:spPr>
          <a:xfrm>
            <a:off x="1724390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120 is ½ of 240.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½ of 42 is 21.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½ of 230 is 120.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FBD4A7-0E4E-7351-6705-5F689E1873BA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22AD4F-FB56-586D-3738-AE6717FC1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2A714E-0841-933E-3959-611ADA1D8A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7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45B86D-AA79-71CE-F39F-158DAA70873D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85" name="Google Shape;85;p18"/>
          <p:cNvSpPr txBox="1"/>
          <p:nvPr/>
        </p:nvSpPr>
        <p:spPr>
          <a:xfrm>
            <a:off x="1724390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½ of 84 is 48.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9 is ½ of 18.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½ of 110 is 55.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1ACCA-DE63-68A8-7BF0-960FA288DA35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E2417F-3F4F-28CA-78A6-40B352119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6265E1-AB8F-E644-5244-AE71D204B0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8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FA7DBC-7F2D-73DB-3075-2261725E7A98}"/>
              </a:ext>
            </a:extLst>
          </p:cNvPr>
          <p:cNvSpPr txBox="1"/>
          <p:nvPr/>
        </p:nvSpPr>
        <p:spPr>
          <a:xfrm>
            <a:off x="375555" y="182188"/>
            <a:ext cx="6763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  <a:cs typeface="Calibri" panose="020F0502020204030204" pitchFamily="34" charset="0"/>
              </a:rPr>
              <a:t>Two Truths and a Lie</a:t>
            </a:r>
          </a:p>
        </p:txBody>
      </p:sp>
      <p:sp>
        <p:nvSpPr>
          <p:cNvPr id="91" name="Google Shape;91;p19"/>
          <p:cNvSpPr txBox="1"/>
          <p:nvPr/>
        </p:nvSpPr>
        <p:spPr>
          <a:xfrm>
            <a:off x="1724390" y="1384995"/>
            <a:ext cx="532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	½ of 56 is 28.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	34 is ½ of 17.</a:t>
            </a:r>
            <a:b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	½ of 290 is 145.</a:t>
            </a:r>
            <a:endParaRPr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FD25A8-00E7-9627-937C-7FB307B53EFF}"/>
              </a:ext>
            </a:extLst>
          </p:cNvPr>
          <p:cNvSpPr txBox="1"/>
          <p:nvPr/>
        </p:nvSpPr>
        <p:spPr>
          <a:xfrm>
            <a:off x="6763656" y="0"/>
            <a:ext cx="238034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FC5BA8-A855-1614-677F-2493D9CAF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2E91BCEA-6A83-5253-B677-643C352427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" panose="020B0502020202020204" pitchFamily="34" charset="0"/>
                <a:cs typeface="Calibri" panose="020F0502020204030204" pitchFamily="34" charset="0"/>
                <a:sym typeface="Arial"/>
              </a:rPr>
              <a:t>Two Truths and a Lie 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anose="020B0502020202020204" pitchFamily="34" charset="0"/>
              <a:ea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F29FA5-8FB1-95C7-EF93-DA28B24150C6}"/>
              </a:ext>
            </a:extLst>
          </p:cNvPr>
          <p:cNvSpPr txBox="1"/>
          <p:nvPr/>
        </p:nvSpPr>
        <p:spPr>
          <a:xfrm>
            <a:off x="791028" y="1910030"/>
            <a:ext cx="7561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Slides 10–12 use ½, 50% and common measurement units.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BA44D4-ED70-69DA-ABD1-7F79B5167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1151</Words>
  <Application>Microsoft Macintosh PowerPoint</Application>
  <PresentationFormat>On-screen Show (16:9)</PresentationFormat>
  <Paragraphs>169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Aleo</vt:lpstr>
      <vt:lpstr>Arial</vt:lpstr>
      <vt:lpstr>Calibri</vt:lpstr>
      <vt:lpstr>Century Gothic</vt:lpstr>
      <vt:lpstr>Simple Light</vt:lpstr>
      <vt:lpstr>Slides 2–4 use  “____ is ½ of ____. ”</vt:lpstr>
      <vt:lpstr>Two Truths and a Lie 2</vt:lpstr>
      <vt:lpstr>Two Truths and a Lie 3</vt:lpstr>
      <vt:lpstr>Two Truths and a Lie 4</vt:lpstr>
      <vt:lpstr>Two Truths and a Lie 5</vt:lpstr>
      <vt:lpstr>Two Truths and a Lie 6</vt:lpstr>
      <vt:lpstr>Two Truths and a Lie 7</vt:lpstr>
      <vt:lpstr>Two Truths and a Lie 8</vt:lpstr>
      <vt:lpstr>Two Truths and a Lie 9</vt:lpstr>
      <vt:lpstr>Two Truths and a Lie 10</vt:lpstr>
      <vt:lpstr>Two Truths and a Lie 11</vt:lpstr>
      <vt:lpstr>Two Truths and a Lie 12</vt:lpstr>
      <vt:lpstr>Two Truths and a Lie 13</vt:lpstr>
      <vt:lpstr>Two Truths and a Lie 14</vt:lpstr>
      <vt:lpstr>Two Truths and a Lie 15</vt:lpstr>
      <vt:lpstr>Two Truths and a Lie 16</vt:lpstr>
      <vt:lpstr>Two Truths and a Lie 17</vt:lpstr>
      <vt:lpstr>Two Truths and a Lie 18</vt:lpstr>
      <vt:lpstr>Two Truths and a Lie 19</vt:lpstr>
      <vt:lpstr>Two Truths and a Lie 20</vt:lpstr>
      <vt:lpstr>Two Truths and a Lie 21</vt:lpstr>
      <vt:lpstr>Two Truths and a Lie 22</vt:lpstr>
      <vt:lpstr>Two Truths and a Lie 23</vt:lpstr>
      <vt:lpstr>Two Truths and a Lie 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Melissa Braaten</dc:creator>
  <cp:lastModifiedBy>Sherry Soares</cp:lastModifiedBy>
  <cp:revision>19</cp:revision>
  <dcterms:modified xsi:type="dcterms:W3CDTF">2026-07-29T15:15:13Z</dcterms:modified>
</cp:coreProperties>
</file>