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4"/>
  </p:notesMasterIdLst>
  <p:sldIdLst>
    <p:sldId id="258" r:id="rId2"/>
    <p:sldId id="264" r:id="rId3"/>
    <p:sldId id="259" r:id="rId4"/>
    <p:sldId id="265" r:id="rId5"/>
    <p:sldId id="260" r:id="rId6"/>
    <p:sldId id="266" r:id="rId7"/>
    <p:sldId id="261" r:id="rId8"/>
    <p:sldId id="267" r:id="rId9"/>
    <p:sldId id="262" r:id="rId10"/>
    <p:sldId id="268" r:id="rId11"/>
    <p:sldId id="263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BC00"/>
    <a:srgbClr val="007B8D"/>
    <a:srgbClr val="00C2C4"/>
    <a:srgbClr val="7A3970"/>
    <a:srgbClr val="FDB731"/>
    <a:srgbClr val="707271"/>
    <a:srgbClr val="007935"/>
    <a:srgbClr val="FFFFFF"/>
    <a:srgbClr val="AF5A9B"/>
    <a:srgbClr val="A45F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19"/>
    <p:restoredTop sz="83358"/>
  </p:normalViewPr>
  <p:slideViewPr>
    <p:cSldViewPr snapToGrid="0" snapToObjects="1">
      <p:cViewPr varScale="1">
        <p:scale>
          <a:sx n="82" d="100"/>
          <a:sy n="82" d="100"/>
        </p:scale>
        <p:origin x="200" y="3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536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3D494-C43E-5C43-BE05-3D3CB857C3AA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D59AED-7058-9D4D-A93C-CD56FAA90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172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effectLst/>
                <a:latin typeface="Frutiger LT Std 57 Cn" panose="020B0606020204020204" pitchFamily="34" charset="0"/>
              </a:rPr>
              <a:t>From Investigations Grade 3: Curriculum Unit: "FROM PACES TO FEET" © 1993 by </a:t>
            </a:r>
            <a:r>
              <a:rPr lang="en-US" sz="1200" dirty="0" err="1">
                <a:effectLst/>
                <a:latin typeface="Frutiger LT Std 57 Cn" panose="020B0606020204020204" pitchFamily="34" charset="0"/>
              </a:rPr>
              <a:t>Savvas</a:t>
            </a:r>
            <a:r>
              <a:rPr lang="en-US" sz="1200" dirty="0">
                <a:effectLst/>
                <a:latin typeface="Frutiger LT Std 57 Cn" panose="020B0606020204020204" pitchFamily="34" charset="0"/>
              </a:rPr>
              <a:t> Learning Company LLC, or its affiliates. Used by permission. All Rights Reserved.</a:t>
            </a:r>
          </a:p>
          <a:p>
            <a:r>
              <a:rPr lang="en-US" sz="1200" dirty="0">
                <a:effectLst/>
                <a:latin typeface="Frutiger LT Std 57 Cn" panose="020B0606020204020204" pitchFamily="34" charset="0"/>
              </a:rPr>
              <a:t>[NOTE: The presented content is for example only, and may not appear in the same format (or order) as the original publication.]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3499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6789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effectLst/>
                <a:latin typeface="Frutiger LT Std 57 Cn" panose="020B0606020204020204" pitchFamily="34" charset="0"/>
              </a:rPr>
              <a:t>From Investigations Grade 3: Curriculum Unit: "FROM PACES TO FEET" © 1993 by </a:t>
            </a:r>
            <a:r>
              <a:rPr lang="en-US" sz="1200" dirty="0" err="1">
                <a:effectLst/>
                <a:latin typeface="Frutiger LT Std 57 Cn" panose="020B0606020204020204" pitchFamily="34" charset="0"/>
              </a:rPr>
              <a:t>Savvas</a:t>
            </a:r>
            <a:r>
              <a:rPr lang="en-US" sz="1200" dirty="0">
                <a:effectLst/>
                <a:latin typeface="Frutiger LT Std 57 Cn" panose="020B0606020204020204" pitchFamily="34" charset="0"/>
              </a:rPr>
              <a:t> Learning Company LLC, or its affiliates. Used by permission. All Rights Reserved.</a:t>
            </a:r>
          </a:p>
          <a:p>
            <a:r>
              <a:rPr lang="en-US" sz="1200" dirty="0">
                <a:effectLst/>
                <a:latin typeface="Frutiger LT Std 57 Cn" panose="020B0606020204020204" pitchFamily="34" charset="0"/>
              </a:rPr>
              <a:t>[NOTE: The presented content is for example only, and may not appear in the same format (or order) as the original publication.]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8711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364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962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effectLst/>
                <a:latin typeface="Frutiger LT Std 57 Cn" panose="020B0606020204020204" pitchFamily="34" charset="0"/>
              </a:rPr>
              <a:t>From Investigations Grade 3: Curriculum Unit: "FROM PACES TO FEET" © 1993 by </a:t>
            </a:r>
            <a:r>
              <a:rPr lang="en-US" sz="1200" dirty="0" err="1">
                <a:effectLst/>
                <a:latin typeface="Frutiger LT Std 57 Cn" panose="020B0606020204020204" pitchFamily="34" charset="0"/>
              </a:rPr>
              <a:t>Savvas</a:t>
            </a:r>
            <a:r>
              <a:rPr lang="en-US" sz="1200" dirty="0">
                <a:effectLst/>
                <a:latin typeface="Frutiger LT Std 57 Cn" panose="020B0606020204020204" pitchFamily="34" charset="0"/>
              </a:rPr>
              <a:t> Learning Company LLC, or its affiliates. Used by permission. All Rights Reserved.</a:t>
            </a:r>
          </a:p>
          <a:p>
            <a:r>
              <a:rPr lang="en-US" sz="1200" dirty="0">
                <a:effectLst/>
                <a:latin typeface="Frutiger LT Std 57 Cn" panose="020B0606020204020204" pitchFamily="34" charset="0"/>
              </a:rPr>
              <a:t>[NOTE: The presented content is for example only, and may not appear in the same format (or order) as the original publication.]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708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181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effectLst/>
                <a:latin typeface="Frutiger LT Std 57 Cn" panose="020B0606020204020204" pitchFamily="34" charset="0"/>
              </a:rPr>
              <a:t>From Investigations Grade 3: Curriculum Unit: "FROM PACES TO FEET" © 1993 by </a:t>
            </a:r>
            <a:r>
              <a:rPr lang="en-US" sz="1200" dirty="0" err="1">
                <a:effectLst/>
                <a:latin typeface="Frutiger LT Std 57 Cn" panose="020B0606020204020204" pitchFamily="34" charset="0"/>
              </a:rPr>
              <a:t>Savvas</a:t>
            </a:r>
            <a:r>
              <a:rPr lang="en-US" sz="1200" dirty="0">
                <a:effectLst/>
                <a:latin typeface="Frutiger LT Std 57 Cn" panose="020B0606020204020204" pitchFamily="34" charset="0"/>
              </a:rPr>
              <a:t> Learning Company LLC, or its affiliates. Used by permission. All Rights Reserved.</a:t>
            </a:r>
          </a:p>
          <a:p>
            <a:r>
              <a:rPr lang="en-US" sz="1200" dirty="0">
                <a:effectLst/>
                <a:latin typeface="Frutiger LT Std 57 Cn" panose="020B0606020204020204" pitchFamily="34" charset="0"/>
              </a:rPr>
              <a:t>[NOTE: The presented content is for example only, and may not appear in the same format (or order) as the original publication.]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561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867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effectLst/>
                <a:latin typeface="Frutiger LT Std 57 Cn" panose="020B0606020204020204" pitchFamily="34" charset="0"/>
              </a:rPr>
              <a:t>From Investigations Grade 3: Curriculum Unit: "FROM PACES TO FEET" © 1993 by </a:t>
            </a:r>
            <a:r>
              <a:rPr lang="en-US" sz="1200" dirty="0" err="1">
                <a:effectLst/>
                <a:latin typeface="Frutiger LT Std 57 Cn" panose="020B0606020204020204" pitchFamily="34" charset="0"/>
              </a:rPr>
              <a:t>Savvas</a:t>
            </a:r>
            <a:r>
              <a:rPr lang="en-US" sz="1200" dirty="0">
                <a:effectLst/>
                <a:latin typeface="Frutiger LT Std 57 Cn" panose="020B0606020204020204" pitchFamily="34" charset="0"/>
              </a:rPr>
              <a:t> Learning Company LLC, or its affiliates. Used by permission. All Rights Reserved.</a:t>
            </a:r>
          </a:p>
          <a:p>
            <a:r>
              <a:rPr lang="en-US" sz="1200" dirty="0">
                <a:effectLst/>
                <a:latin typeface="Frutiger LT Std 57 Cn" panose="020B0606020204020204" pitchFamily="34" charset="0"/>
              </a:rPr>
              <a:t>[NOTE: The presented content is for example only, and may not appear in the same format (or order) as the original publication.]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990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231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effectLst/>
                <a:latin typeface="Frutiger LT Std 57 Cn" panose="020B0606020204020204" pitchFamily="34" charset="0"/>
              </a:rPr>
              <a:t>From Investigations Grade 3: Curriculum Unit: "FROM PACES TO FEET" © 1993 by </a:t>
            </a:r>
            <a:r>
              <a:rPr lang="en-US" sz="1200" dirty="0" err="1">
                <a:effectLst/>
                <a:latin typeface="Frutiger LT Std 57 Cn" panose="020B0606020204020204" pitchFamily="34" charset="0"/>
              </a:rPr>
              <a:t>Savvas</a:t>
            </a:r>
            <a:r>
              <a:rPr lang="en-US" sz="1200" dirty="0">
                <a:effectLst/>
                <a:latin typeface="Frutiger LT Std 57 Cn" panose="020B0606020204020204" pitchFamily="34" charset="0"/>
              </a:rPr>
              <a:t> Learning Company LLC, or its affiliates. Used by permission. All Rights Reserved.</a:t>
            </a:r>
          </a:p>
          <a:p>
            <a:r>
              <a:rPr lang="en-US" sz="1200" dirty="0">
                <a:effectLst/>
                <a:latin typeface="Frutiger LT Std 57 Cn" panose="020B0606020204020204" pitchFamily="34" charset="0"/>
              </a:rPr>
              <a:t>[NOTE: The presented content is for example only, and may not appear in the same format (or order) as the original publication.]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26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4CE911D3-B3BB-874F-9C8A-AB1D8A306BE1}"/>
              </a:ext>
            </a:extLst>
          </p:cNvPr>
          <p:cNvSpPr>
            <a:spLocks noGrp="1"/>
          </p:cNvSpPr>
          <p:nvPr>
            <p:ph type="ctrTitle" idx="4294967295" hasCustomPrompt="1"/>
          </p:nvPr>
        </p:nvSpPr>
        <p:spPr>
          <a:xfrm>
            <a:off x="1524000" y="1805473"/>
            <a:ext cx="9144000" cy="1205302"/>
          </a:xfrm>
        </p:spPr>
        <p:txBody>
          <a:bodyPr>
            <a:noAutofit/>
          </a:bodyPr>
          <a:lstStyle/>
          <a:p>
            <a:pPr algn="l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IBM Plex Serif SemiBold" panose="02060503050406000203" pitchFamily="18" charset="77"/>
              </a:rPr>
              <a:t>Presentation title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AC68A2FB-1517-0842-9543-4F21F16987EF}"/>
              </a:ext>
            </a:extLst>
          </p:cNvPr>
          <p:cNvSpPr>
            <a:spLocks noGrp="1"/>
          </p:cNvSpPr>
          <p:nvPr>
            <p:ph type="subTitle" idx="4294967295" hasCustomPrompt="1"/>
          </p:nvPr>
        </p:nvSpPr>
        <p:spPr>
          <a:xfrm>
            <a:off x="1524000" y="3047218"/>
            <a:ext cx="6155094" cy="512767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  <a:cs typeface="Arial" panose="020B0604020202020204" pitchFamily="34" charset="0"/>
              </a:rPr>
              <a:t>Subhead if necessary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8F5DDCC-0B06-5242-8DE8-5D60D558A6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844089"/>
            <a:ext cx="2330450" cy="339386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23DE8-4267-9747-9E17-FE82FFD0F0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24000" y="4169788"/>
            <a:ext cx="3579813" cy="703664"/>
          </a:xfrm>
        </p:spPr>
        <p:txBody>
          <a:bodyPr/>
          <a:lstStyle>
            <a:lvl1pPr algn="l">
              <a:defRPr sz="1600" b="0" i="0">
                <a:solidFill>
                  <a:srgbClr val="00793F"/>
                </a:solidFill>
                <a:latin typeface="Montserrat" pitchFamily="2" charset="77"/>
              </a:defRPr>
            </a:lvl1pPr>
          </a:lstStyle>
          <a:p>
            <a:pPr algn="l"/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Montserrat" pitchFamily="2" charset="77"/>
              </a:rPr>
              <a:t>Date</a:t>
            </a:r>
          </a:p>
          <a:p>
            <a:pPr algn="l"/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Montserrat" pitchFamily="2" charset="77"/>
              </a:rPr>
              <a:t>Contributors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17461A0-FD34-104E-8DE1-2E581ED232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425302" cy="6858000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B26E081-9340-D449-9EF2-60A6E1612B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522288"/>
            <a:ext cx="3579813" cy="341312"/>
          </a:xfrm>
        </p:spPr>
        <p:txBody>
          <a:bodyPr/>
          <a:lstStyle>
            <a:lvl1pPr>
              <a:defRPr sz="1600" b="0" i="0">
                <a:latin typeface="Aleo" pitchFamily="2" charset="77"/>
              </a:defRPr>
            </a:lvl1pPr>
          </a:lstStyle>
          <a:p>
            <a:pPr lvl="0"/>
            <a:r>
              <a:rPr lang="en-US" sz="1600" dirty="0"/>
              <a:t>Project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661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9369DEB-AC32-8A44-8CE2-AED229E0F9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E19357A-3325-544D-91A2-9505302DE9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AB3E6E1-AA68-F84C-AAAE-B5B8247349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98443" y="6492875"/>
            <a:ext cx="2554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l"/>
            <a:r>
              <a:rPr lang="en-US" dirty="0"/>
              <a:t>©2019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54BB570-1617-9943-9B26-6A8E44D3F6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89125" y="2510631"/>
            <a:ext cx="8426450" cy="1185862"/>
          </a:xfrm>
        </p:spPr>
        <p:txBody>
          <a:bodyPr/>
          <a:lstStyle>
            <a:lvl1pPr algn="ctr">
              <a:defRPr sz="6000" b="1" i="0">
                <a:solidFill>
                  <a:schemeClr val="bg1"/>
                </a:solidFill>
                <a:latin typeface="IBM Plex Serif" panose="02060503050406000203" pitchFamily="18" charset="77"/>
              </a:defRPr>
            </a:lvl1pPr>
          </a:lstStyle>
          <a:p>
            <a:pPr lvl="0"/>
            <a:r>
              <a:rPr lang="en-US" sz="6000" b="1" i="0" dirty="0">
                <a:latin typeface="IBM Plex Serif" panose="02060503050406000203" pitchFamily="18" charset="77"/>
              </a:rPr>
              <a:t>Divider page</a:t>
            </a:r>
            <a:endParaRPr lang="en-US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FE3E62A-08F1-1240-B5A1-962411317E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81994" y="3742134"/>
            <a:ext cx="8240712" cy="901700"/>
          </a:xfrm>
        </p:spPr>
        <p:txBody>
          <a:bodyPr/>
          <a:lstStyle>
            <a:lvl1pPr algn="ctr">
              <a:defRPr sz="2400"/>
            </a:lvl1pPr>
          </a:lstStyle>
          <a:p>
            <a:r>
              <a:rPr lang="en-US" b="1" dirty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rPr>
              <a:t>Subhead if necessary</a:t>
            </a:r>
          </a:p>
        </p:txBody>
      </p:sp>
    </p:spTree>
    <p:extLst>
      <p:ext uri="{BB962C8B-B14F-4D97-AF65-F5344CB8AC3E}">
        <p14:creationId xmlns:p14="http://schemas.microsoft.com/office/powerpoint/2010/main" val="2127648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370A4F-B7EC-8948-AA62-E437D0F478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9EE9E9E-4CD9-BF47-81C3-ADA812849F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340B57D-0FEE-CF49-894E-9ECB78655E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98443" y="6492875"/>
            <a:ext cx="2554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l"/>
            <a:r>
              <a:rPr lang="en-US" dirty="0"/>
              <a:t>©2019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F55855F1-15C2-7141-B302-F9F46A0AFC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89125" y="2510631"/>
            <a:ext cx="8426450" cy="1185862"/>
          </a:xfrm>
        </p:spPr>
        <p:txBody>
          <a:bodyPr/>
          <a:lstStyle>
            <a:lvl1pPr algn="ctr">
              <a:defRPr sz="6000" b="1" i="0">
                <a:solidFill>
                  <a:schemeClr val="bg1"/>
                </a:solidFill>
                <a:latin typeface="IBM Plex Serif" panose="02060503050406000203" pitchFamily="18" charset="77"/>
              </a:defRPr>
            </a:lvl1pPr>
          </a:lstStyle>
          <a:p>
            <a:pPr lvl="0"/>
            <a:r>
              <a:rPr lang="en-US" sz="6000" b="1" i="0" dirty="0">
                <a:latin typeface="IBM Plex Serif" panose="02060503050406000203" pitchFamily="18" charset="77"/>
              </a:rPr>
              <a:t>Divider page</a:t>
            </a:r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6007685-20E1-1646-ADBD-2740596581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81994" y="3742134"/>
            <a:ext cx="8240712" cy="901700"/>
          </a:xfrm>
        </p:spPr>
        <p:txBody>
          <a:bodyPr/>
          <a:lstStyle>
            <a:lvl1pPr algn="ctr">
              <a:defRPr sz="2400"/>
            </a:lvl1pPr>
          </a:lstStyle>
          <a:p>
            <a:r>
              <a:rPr lang="en-US" b="1" dirty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rPr>
              <a:t>Subhead if necessary</a:t>
            </a:r>
          </a:p>
        </p:txBody>
      </p:sp>
    </p:spTree>
    <p:extLst>
      <p:ext uri="{BB962C8B-B14F-4D97-AF65-F5344CB8AC3E}">
        <p14:creationId xmlns:p14="http://schemas.microsoft.com/office/powerpoint/2010/main" val="3190811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210A6B-E93F-3F44-AA8B-6E69BE6877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DF10F-79B2-A345-BFCE-6CCC030BD8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236941C-B108-B946-8C92-C5A9628AD1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98443" y="6492875"/>
            <a:ext cx="2554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l"/>
            <a:r>
              <a:rPr lang="en-US" dirty="0"/>
              <a:t>©2019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3FAE06D-C018-764C-9BF4-88E11EE1C5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89125" y="2510631"/>
            <a:ext cx="8426450" cy="1185862"/>
          </a:xfrm>
        </p:spPr>
        <p:txBody>
          <a:bodyPr/>
          <a:lstStyle>
            <a:lvl1pPr algn="ctr">
              <a:defRPr sz="6000" b="1" i="0">
                <a:solidFill>
                  <a:schemeClr val="bg1"/>
                </a:solidFill>
                <a:latin typeface="IBM Plex Serif" panose="02060503050406000203" pitchFamily="18" charset="77"/>
              </a:defRPr>
            </a:lvl1pPr>
          </a:lstStyle>
          <a:p>
            <a:pPr lvl="0"/>
            <a:r>
              <a:rPr lang="en-US" sz="6000" b="1" i="0" dirty="0">
                <a:latin typeface="IBM Plex Serif" panose="02060503050406000203" pitchFamily="18" charset="77"/>
              </a:rPr>
              <a:t>Divider page</a:t>
            </a:r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E3F952B-DCBF-4B40-A1E5-BFDEFB8F88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81994" y="3742134"/>
            <a:ext cx="8240712" cy="901700"/>
          </a:xfrm>
        </p:spPr>
        <p:txBody>
          <a:bodyPr/>
          <a:lstStyle>
            <a:lvl1pPr algn="ctr">
              <a:defRPr sz="2400"/>
            </a:lvl1pPr>
          </a:lstStyle>
          <a:p>
            <a:r>
              <a:rPr lang="en-US" b="1" dirty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rPr>
              <a:t>Subhead if necessary</a:t>
            </a:r>
          </a:p>
        </p:txBody>
      </p:sp>
    </p:spTree>
    <p:extLst>
      <p:ext uri="{BB962C8B-B14F-4D97-AF65-F5344CB8AC3E}">
        <p14:creationId xmlns:p14="http://schemas.microsoft.com/office/powerpoint/2010/main" val="18099201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703485A-D5C7-DC46-8655-5320C78C72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A4A7EDA-679E-CC40-AB3A-AD8546BEAB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0E2B0BAC-F85D-5E4B-BB7B-7A8EA5C6E1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98443" y="6492875"/>
            <a:ext cx="2554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l"/>
            <a:r>
              <a:rPr lang="en-US" dirty="0"/>
              <a:t>©2019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929B4B9-8A15-9749-96C1-DDE64DDF01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89125" y="2510631"/>
            <a:ext cx="8426450" cy="1185862"/>
          </a:xfrm>
        </p:spPr>
        <p:txBody>
          <a:bodyPr/>
          <a:lstStyle>
            <a:lvl1pPr algn="ctr">
              <a:defRPr sz="6000" b="1" i="0">
                <a:solidFill>
                  <a:schemeClr val="bg1"/>
                </a:solidFill>
                <a:latin typeface="IBM Plex Serif" panose="02060503050406000203" pitchFamily="18" charset="77"/>
              </a:defRPr>
            </a:lvl1pPr>
          </a:lstStyle>
          <a:p>
            <a:pPr lvl="0"/>
            <a:r>
              <a:rPr lang="en-US" sz="6000" b="1" i="0" dirty="0">
                <a:latin typeface="IBM Plex Serif" panose="02060503050406000203" pitchFamily="18" charset="77"/>
              </a:rPr>
              <a:t>Divider page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C94D463-1213-D74E-87AB-980747B399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81994" y="3742134"/>
            <a:ext cx="8240712" cy="901700"/>
          </a:xfrm>
        </p:spPr>
        <p:txBody>
          <a:bodyPr/>
          <a:lstStyle>
            <a:lvl1pPr algn="ctr">
              <a:defRPr sz="2400"/>
            </a:lvl1pPr>
          </a:lstStyle>
          <a:p>
            <a:r>
              <a:rPr lang="en-US" b="1" dirty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rPr>
              <a:t>Subhead if necessary</a:t>
            </a:r>
          </a:p>
        </p:txBody>
      </p:sp>
    </p:spTree>
    <p:extLst>
      <p:ext uri="{BB962C8B-B14F-4D97-AF65-F5344CB8AC3E}">
        <p14:creationId xmlns:p14="http://schemas.microsoft.com/office/powerpoint/2010/main" val="242695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ircuit board&#10;&#10;Description automatically generated">
            <a:extLst>
              <a:ext uri="{FF2B5EF4-FFF2-40B4-BE49-F238E27FC236}">
                <a16:creationId xmlns:a16="http://schemas.microsoft.com/office/drawing/2014/main" id="{F60B3408-8008-B34F-BBD6-77984928DA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020126A-0AB9-2642-A02F-3172F9C70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AD0E5E-B30A-5044-956C-B387DD7073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98443" y="6492875"/>
            <a:ext cx="2554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l"/>
            <a:r>
              <a:rPr lang="en-US" dirty="0"/>
              <a:t>©2019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B184AA8-335B-3343-8892-60337FF1D5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89125" y="2510631"/>
            <a:ext cx="8426450" cy="1185862"/>
          </a:xfrm>
        </p:spPr>
        <p:txBody>
          <a:bodyPr/>
          <a:lstStyle>
            <a:lvl1pPr algn="ctr">
              <a:defRPr sz="6000" b="1" i="0">
                <a:solidFill>
                  <a:schemeClr val="bg1"/>
                </a:solidFill>
                <a:latin typeface="IBM Plex Serif" panose="02060503050406000203" pitchFamily="18" charset="77"/>
              </a:defRPr>
            </a:lvl1pPr>
          </a:lstStyle>
          <a:p>
            <a:pPr lvl="0"/>
            <a:r>
              <a:rPr lang="en-US" sz="6000" b="1" i="0" dirty="0">
                <a:latin typeface="IBM Plex Serif" panose="02060503050406000203" pitchFamily="18" charset="77"/>
              </a:rPr>
              <a:t>Divider page</a:t>
            </a:r>
            <a:endParaRPr lang="en-US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C53B6354-BF1C-A944-AB2D-49629D63D2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81994" y="3742134"/>
            <a:ext cx="8240712" cy="901700"/>
          </a:xfrm>
        </p:spPr>
        <p:txBody>
          <a:bodyPr/>
          <a:lstStyle>
            <a:lvl1pPr algn="ctr">
              <a:defRPr sz="2400"/>
            </a:lvl1pPr>
          </a:lstStyle>
          <a:p>
            <a:r>
              <a:rPr lang="en-US" b="1" dirty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rPr>
              <a:t>Subhead if necessary</a:t>
            </a:r>
          </a:p>
        </p:txBody>
      </p:sp>
    </p:spTree>
    <p:extLst>
      <p:ext uri="{BB962C8B-B14F-4D97-AF65-F5344CB8AC3E}">
        <p14:creationId xmlns:p14="http://schemas.microsoft.com/office/powerpoint/2010/main" val="28444584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FBD4824-F85E-A54A-A96D-CCC355A58D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FC7BF59-E151-884D-87DB-4C89257C7A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45899" y="734076"/>
            <a:ext cx="3006969" cy="153304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>
                <a:solidFill>
                  <a:srgbClr val="00793F"/>
                </a:solidFill>
                <a:latin typeface="IBM Plex Serif SemiBold" panose="02060503050406000203" pitchFamily="18" charset="77"/>
              </a:rPr>
              <a:t>Headline </a:t>
            </a:r>
            <a:br>
              <a:rPr lang="en-US" dirty="0">
                <a:solidFill>
                  <a:srgbClr val="00793F"/>
                </a:solidFill>
                <a:latin typeface="IBM Plex Serif SemiBold" panose="02060503050406000203" pitchFamily="18" charset="77"/>
              </a:rPr>
            </a:br>
            <a:r>
              <a:rPr lang="en-US" dirty="0">
                <a:solidFill>
                  <a:srgbClr val="00793F"/>
                </a:solidFill>
                <a:latin typeface="IBM Plex Serif SemiBold" panose="02060503050406000203" pitchFamily="18" charset="77"/>
              </a:rPr>
              <a:t>here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EF6AF17D-A887-1048-8DAB-B719D06695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0690"/>
          <a:stretch/>
        </p:blipFill>
        <p:spPr>
          <a:xfrm>
            <a:off x="935627" y="912297"/>
            <a:ext cx="6778158" cy="50412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826F62-AF8B-4044-8AA9-8EDB50F99AB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92836" y="6185818"/>
            <a:ext cx="1486548" cy="216488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87382A-F85F-2744-8706-89BB2BBE76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632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0D2EEB6-F42D-3A4F-A0C2-14273D2594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98443" y="6563211"/>
            <a:ext cx="2554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l"/>
            <a:r>
              <a:rPr lang="en-US" dirty="0"/>
              <a:t>©2019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6930B7-4E2A-3C42-8A94-82EC351EB5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45450" y="2397125"/>
            <a:ext cx="3100388" cy="344805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DBEC2"/>
              </a:buClr>
              <a:buSzTx/>
              <a:buFont typeface="Arial" panose="020B0604020202020204" pitchFamily="34" charset="0"/>
              <a:buNone/>
              <a:tabLst/>
              <a:defRPr sz="2000" b="0" i="0">
                <a:latin typeface="Aleo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DBEC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Edi,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confirma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,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niame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que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manduciem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mena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, quo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patius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facerfectus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consces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sullabus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feci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facerfe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confes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serrio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num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milnes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! Sere,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quam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in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Itabemo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ludactus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labeffre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videess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iliendi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isulvignata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demovis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publici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endit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le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27709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5B1C3C8-2ADD-804A-B544-0D8906A994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6F58E6-15D0-1048-87FB-2AFE36D6AA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45" r="327" b="14254"/>
          <a:stretch/>
        </p:blipFill>
        <p:spPr>
          <a:xfrm>
            <a:off x="0" y="448056"/>
            <a:ext cx="12185650" cy="598017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7982642-0A61-F147-9CF3-BF4B96FFAB01}"/>
              </a:ext>
            </a:extLst>
          </p:cNvPr>
          <p:cNvSpPr/>
          <p:nvPr userDrawn="1"/>
        </p:nvSpPr>
        <p:spPr>
          <a:xfrm>
            <a:off x="6942108" y="1795446"/>
            <a:ext cx="4139653" cy="28675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F247B88-016E-7949-9444-F19854718E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91641" y="1955744"/>
            <a:ext cx="3818324" cy="45188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0793F"/>
                </a:solidFill>
                <a:latin typeface="IBM Plex Serif SemiBold" panose="02060503050406000203" pitchFamily="18" charset="77"/>
              </a:rPr>
              <a:t>Headline here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04B1A4-62F8-E34B-B752-BA57CA85B8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431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6FDD237D-7DAC-1844-BA1E-13540D39FB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98443" y="6543115"/>
            <a:ext cx="2554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l"/>
            <a:r>
              <a:rPr lang="en-US" dirty="0"/>
              <a:t>©2019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8ED458-EC1F-4244-B13C-CF50F1FA87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91363" y="2495550"/>
            <a:ext cx="3817937" cy="203993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DBEC2"/>
              </a:buClr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DBEC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Edi,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confirma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,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niame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que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manduciem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mena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, quo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patius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facerfectus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consces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sullabus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feci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facerfe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confes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serrio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num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milnes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! Sere,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quam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in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Itabemo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ludactus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labeffre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videess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iliendi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isulvignata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demovis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publici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</a:rPr>
              <a:t>endit</a:t>
            </a:r>
            <a:endParaRPr lang="en-US" sz="1800" dirty="0">
              <a:solidFill>
                <a:schemeClr val="tx1">
                  <a:lumMod val="50000"/>
                  <a:lumOff val="50000"/>
                </a:schemeClr>
              </a:solidFill>
              <a:latin typeface="Ale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6257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51582CA-5E96-F845-BF37-C6AEF4889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b="1">
                <a:solidFill>
                  <a:srgbClr val="00793F"/>
                </a:solidFill>
                <a:latin typeface="IBM Plex Serif SemiBold" panose="02060503050406000203" pitchFamily="18" charset="77"/>
              </a:rPr>
              <a:t>Click to edit Master title style</a:t>
            </a:r>
            <a:endParaRPr lang="en-US" b="1" dirty="0">
              <a:solidFill>
                <a:srgbClr val="00793F"/>
              </a:solidFill>
              <a:latin typeface="IBM Plex Serif SemiBold" panose="02060503050406000203" pitchFamily="18" charset="77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9038F74-4CE2-9049-A255-5CCA7E6E0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  <a:cs typeface="Arial" panose="020B0604020202020204" pitchFamily="34" charset="0"/>
              </a:rPr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E559C1-A8D0-D148-806C-DD01DDE827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2530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C4C906B-F806-8342-8CF4-7FAB9ABE04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1575" y="6353239"/>
            <a:ext cx="1486548" cy="216488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68A98EF-5261-3048-BEFC-BA5E9385A2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277591"/>
            <a:ext cx="2594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l"/>
            <a:r>
              <a:rPr lang="en-US" dirty="0"/>
              <a:t>©2019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3949C-2B35-7D44-A986-D577C6AC79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2775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15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8818EF3-2AE2-9A49-9EDE-16B76695A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5021"/>
            <a:ext cx="10515600" cy="1155667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Century Gothic" panose="020B0502020202020204" pitchFamily="34" charset="0"/>
              </a:defRPr>
            </a:lvl1pPr>
          </a:lstStyle>
          <a:p>
            <a:r>
              <a:rPr lang="en-US" b="1">
                <a:solidFill>
                  <a:srgbClr val="00793F"/>
                </a:solidFill>
                <a:latin typeface="IBM Plex Serif SemiBold" panose="02060503050406000203" pitchFamily="18" charset="77"/>
              </a:rPr>
              <a:t>Click to edit Master title style</a:t>
            </a:r>
            <a:endParaRPr lang="en-US" b="1" dirty="0">
              <a:solidFill>
                <a:srgbClr val="00793F"/>
              </a:solidFill>
              <a:latin typeface="IBM Plex Serif SemiBold" panose="02060503050406000203" pitchFamily="18" charset="77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2BCF8-72CC-F549-B49F-BA9CD686F2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33122" y="60321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604372A6-AE45-FC4C-B504-2A99D716C1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045142"/>
            <a:ext cx="2554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813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6FEAD3F-DB2B-9C43-8503-2F43BE428E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48BEA55-65D3-B24B-9CCC-2B9BB3A39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640"/>
            <a:ext cx="10515600" cy="1142048"/>
          </a:xfrm>
          <a:prstGeom prst="rect">
            <a:avLst/>
          </a:prstGeom>
        </p:spPr>
        <p:txBody>
          <a:bodyPr/>
          <a:lstStyle/>
          <a:p>
            <a:r>
              <a:rPr lang="en-US" b="1">
                <a:solidFill>
                  <a:srgbClr val="00793F"/>
                </a:solidFill>
                <a:latin typeface="IBM Plex Serif SemiBold" panose="02060503050406000203" pitchFamily="18" charset="77"/>
              </a:rPr>
              <a:t>Click to edit Master title style</a:t>
            </a:r>
            <a:endParaRPr lang="en-US" b="1" dirty="0">
              <a:solidFill>
                <a:srgbClr val="00793F"/>
              </a:solidFill>
              <a:latin typeface="IBM Plex Serif SemiBold" panose="02060503050406000203" pitchFamily="18" charset="77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12EA66E-618B-0C49-B603-C44F9D7F1F5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515600" cy="40401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latin typeface="Aleo" pitchFamily="2" charset="77"/>
                <a:cs typeface="Arial" panose="020B0604020202020204" pitchFamily="34" charset="0"/>
              </a:rPr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82A7E1-5534-7D4E-8B6C-D03327EF7E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2836" y="6185818"/>
            <a:ext cx="1486548" cy="216488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2FB24A5-4C95-BD45-B667-EDF4514F87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179327"/>
            <a:ext cx="2647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l"/>
            <a:r>
              <a:rPr lang="en-US" dirty="0"/>
              <a:t>©2019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77686-5B7A-DA4D-8A5B-7FF6E91411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1267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948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CBA72CE-A457-394D-82B0-994440CC81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700" y="0"/>
            <a:ext cx="12179300" cy="6858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B727310-2FE0-7F43-AD3F-97475D800F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3AC2810-5D71-B94C-9EF5-9E9320188A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98443" y="6492875"/>
            <a:ext cx="2554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l"/>
            <a:r>
              <a:rPr lang="en-US" dirty="0"/>
              <a:t>©2019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A32560-D264-C343-9B87-64F49351D1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89125" y="2510631"/>
            <a:ext cx="8426450" cy="1185862"/>
          </a:xfrm>
        </p:spPr>
        <p:txBody>
          <a:bodyPr/>
          <a:lstStyle>
            <a:lvl1pPr algn="ctr">
              <a:defRPr sz="6000" b="1" i="0">
                <a:solidFill>
                  <a:schemeClr val="bg1"/>
                </a:solidFill>
                <a:latin typeface="IBM Plex Serif" panose="02060503050406000203" pitchFamily="18" charset="77"/>
              </a:defRPr>
            </a:lvl1pPr>
          </a:lstStyle>
          <a:p>
            <a:pPr lvl="0"/>
            <a:r>
              <a:rPr lang="en-US" sz="6000" b="1" i="0" dirty="0">
                <a:latin typeface="IBM Plex Serif" panose="02060503050406000203" pitchFamily="18" charset="77"/>
              </a:rPr>
              <a:t>Divider page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E511542-C3F8-F84E-A293-75C33CB79E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81994" y="3742134"/>
            <a:ext cx="8240712" cy="901700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rPr>
              <a:t>Subhead if necessary</a:t>
            </a:r>
          </a:p>
        </p:txBody>
      </p:sp>
    </p:spTree>
    <p:extLst>
      <p:ext uri="{BB962C8B-B14F-4D97-AF65-F5344CB8AC3E}">
        <p14:creationId xmlns:p14="http://schemas.microsoft.com/office/powerpoint/2010/main" val="34107325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8B2FDC9-1A8D-C148-A313-F008D00BC2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E861FBA-8B23-1442-8F93-FE717851AA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89E97CC-002B-9D49-BC1C-7971089527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98443" y="6492875"/>
            <a:ext cx="2554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l"/>
            <a:r>
              <a:rPr lang="en-US" dirty="0"/>
              <a:t>©2019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3A3F8BA-F1E7-BF4C-BFF6-9120DB91EB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89125" y="2510631"/>
            <a:ext cx="8426450" cy="1185862"/>
          </a:xfrm>
        </p:spPr>
        <p:txBody>
          <a:bodyPr/>
          <a:lstStyle>
            <a:lvl1pPr algn="ctr">
              <a:defRPr sz="6000" b="1" i="0">
                <a:solidFill>
                  <a:schemeClr val="bg1"/>
                </a:solidFill>
                <a:latin typeface="IBM Plex Serif" panose="02060503050406000203" pitchFamily="18" charset="77"/>
              </a:defRPr>
            </a:lvl1pPr>
          </a:lstStyle>
          <a:p>
            <a:pPr lvl="0"/>
            <a:r>
              <a:rPr lang="en-US" sz="6000" b="1" i="0" dirty="0">
                <a:latin typeface="IBM Plex Serif" panose="02060503050406000203" pitchFamily="18" charset="77"/>
              </a:rPr>
              <a:t>Divider page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41EA1EC-5D69-9044-9FE6-1DE4D885F1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81994" y="3742134"/>
            <a:ext cx="8240712" cy="901700"/>
          </a:xfrm>
        </p:spPr>
        <p:txBody>
          <a:bodyPr/>
          <a:lstStyle>
            <a:lvl1pPr algn="ctr">
              <a:defRPr sz="2400"/>
            </a:lvl1pPr>
          </a:lstStyle>
          <a:p>
            <a:r>
              <a:rPr lang="en-US" b="1" dirty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rPr>
              <a:t>Subhead if necessary</a:t>
            </a:r>
          </a:p>
        </p:txBody>
      </p:sp>
    </p:spTree>
    <p:extLst>
      <p:ext uri="{BB962C8B-B14F-4D97-AF65-F5344CB8AC3E}">
        <p14:creationId xmlns:p14="http://schemas.microsoft.com/office/powerpoint/2010/main" val="4064262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E0E6E0-E645-D944-9170-66D7C4DFC4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27CAD4-4F24-F14E-952F-8B65CED24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0F658F5-AC5F-E54D-BABB-B08D40B45D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98443" y="6492875"/>
            <a:ext cx="2554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l"/>
            <a:r>
              <a:rPr lang="en-US" dirty="0"/>
              <a:t>©2019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6D9454F-7A6D-3543-BDE0-3689DC6ECE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89125" y="2510631"/>
            <a:ext cx="8426450" cy="1185862"/>
          </a:xfrm>
        </p:spPr>
        <p:txBody>
          <a:bodyPr/>
          <a:lstStyle>
            <a:lvl1pPr algn="ctr">
              <a:defRPr sz="6000" b="1" i="0">
                <a:solidFill>
                  <a:schemeClr val="bg1"/>
                </a:solidFill>
                <a:latin typeface="IBM Plex Serif" panose="02060503050406000203" pitchFamily="18" charset="77"/>
              </a:defRPr>
            </a:lvl1pPr>
          </a:lstStyle>
          <a:p>
            <a:pPr lvl="0"/>
            <a:r>
              <a:rPr lang="en-US" sz="6000" b="1" i="0" dirty="0">
                <a:latin typeface="IBM Plex Serif" panose="02060503050406000203" pitchFamily="18" charset="77"/>
              </a:rPr>
              <a:t>Divider page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D2913ED-F87F-5347-BEDD-781668EC46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81994" y="3742134"/>
            <a:ext cx="8240712" cy="901700"/>
          </a:xfrm>
        </p:spPr>
        <p:txBody>
          <a:bodyPr/>
          <a:lstStyle>
            <a:lvl1pPr algn="ctr">
              <a:defRPr sz="2400"/>
            </a:lvl1pPr>
          </a:lstStyle>
          <a:p>
            <a:r>
              <a:rPr lang="en-US" b="1" dirty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rPr>
              <a:t>Subhead if necessary</a:t>
            </a:r>
          </a:p>
        </p:txBody>
      </p:sp>
    </p:spTree>
    <p:extLst>
      <p:ext uri="{BB962C8B-B14F-4D97-AF65-F5344CB8AC3E}">
        <p14:creationId xmlns:p14="http://schemas.microsoft.com/office/powerpoint/2010/main" val="18792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F5540ED-C056-D74A-BBA7-87186311A3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98AD179-17AD-BE41-AF93-AEBAB0A605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E42B8C4-BA29-6442-A5D6-25C1BE4249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98443" y="6492875"/>
            <a:ext cx="2554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l"/>
            <a:r>
              <a:rPr lang="en-US" dirty="0"/>
              <a:t>©2019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02FE878-42EB-BC4A-B78C-6AF7339144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89125" y="2510631"/>
            <a:ext cx="8426450" cy="1185862"/>
          </a:xfrm>
        </p:spPr>
        <p:txBody>
          <a:bodyPr/>
          <a:lstStyle>
            <a:lvl1pPr algn="ctr">
              <a:defRPr sz="6000" b="1" i="0">
                <a:solidFill>
                  <a:schemeClr val="bg1"/>
                </a:solidFill>
                <a:latin typeface="IBM Plex Serif" panose="02060503050406000203" pitchFamily="18" charset="77"/>
              </a:defRPr>
            </a:lvl1pPr>
          </a:lstStyle>
          <a:p>
            <a:pPr lvl="0"/>
            <a:r>
              <a:rPr lang="en-US" sz="6000" b="1" i="0" dirty="0">
                <a:latin typeface="IBM Plex Serif" panose="02060503050406000203" pitchFamily="18" charset="77"/>
              </a:rPr>
              <a:t>Divider page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B5A5E26-2422-A44E-B166-3C32DF4876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81994" y="3742134"/>
            <a:ext cx="8240712" cy="901700"/>
          </a:xfrm>
        </p:spPr>
        <p:txBody>
          <a:bodyPr/>
          <a:lstStyle>
            <a:lvl1pPr algn="ctr">
              <a:defRPr sz="2400"/>
            </a:lvl1pPr>
          </a:lstStyle>
          <a:p>
            <a:r>
              <a:rPr lang="en-US" b="1" dirty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rPr>
              <a:t>Subhead if necessary</a:t>
            </a:r>
          </a:p>
        </p:txBody>
      </p:sp>
    </p:spTree>
    <p:extLst>
      <p:ext uri="{BB962C8B-B14F-4D97-AF65-F5344CB8AC3E}">
        <p14:creationId xmlns:p14="http://schemas.microsoft.com/office/powerpoint/2010/main" val="730271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8E58FDB-D708-3848-8364-76EF32509C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C8DCF7A-8F6F-D442-9DC5-4C9C2D0C8B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F1C4C71-3C5E-0348-870F-65794374B1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98443" y="6492875"/>
            <a:ext cx="2554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l"/>
            <a:r>
              <a:rPr lang="en-US" dirty="0"/>
              <a:t>©2019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2B00C60-A778-E54B-A097-D920DE5B97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89125" y="2510631"/>
            <a:ext cx="8426450" cy="1185862"/>
          </a:xfrm>
        </p:spPr>
        <p:txBody>
          <a:bodyPr/>
          <a:lstStyle>
            <a:lvl1pPr algn="ctr">
              <a:defRPr sz="6000" b="1" i="0">
                <a:solidFill>
                  <a:schemeClr val="bg1"/>
                </a:solidFill>
                <a:latin typeface="IBM Plex Serif" panose="02060503050406000203" pitchFamily="18" charset="77"/>
              </a:defRPr>
            </a:lvl1pPr>
          </a:lstStyle>
          <a:p>
            <a:pPr lvl="0"/>
            <a:r>
              <a:rPr lang="en-US" sz="6000" b="1" i="0" dirty="0">
                <a:latin typeface="IBM Plex Serif" panose="02060503050406000203" pitchFamily="18" charset="77"/>
              </a:rPr>
              <a:t>Divider page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B9D9064-6FC0-9849-A01F-EB97D20365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81994" y="3742134"/>
            <a:ext cx="8240712" cy="901700"/>
          </a:xfrm>
        </p:spPr>
        <p:txBody>
          <a:bodyPr/>
          <a:lstStyle>
            <a:lvl1pPr algn="ctr">
              <a:defRPr sz="2400"/>
            </a:lvl1pPr>
          </a:lstStyle>
          <a:p>
            <a:r>
              <a:rPr lang="en-US" b="1" dirty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rPr>
              <a:t>Subhead if necessary</a:t>
            </a:r>
          </a:p>
        </p:txBody>
      </p:sp>
    </p:spTree>
    <p:extLst>
      <p:ext uri="{BB962C8B-B14F-4D97-AF65-F5344CB8AC3E}">
        <p14:creationId xmlns:p14="http://schemas.microsoft.com/office/powerpoint/2010/main" val="904795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BC3BB4-EEE4-5249-9BA9-BB47E9FD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F31769-37D0-3747-B177-496304A29D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661000-1D39-6240-9E0D-780BBE785C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fld id="{A8050D01-50AE-0E42-A83C-458B27C7771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44DFE-16DE-EB43-B5EA-B18FD24AE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fld id="{EAB939D4-F137-4B4E-9042-3BD5C3067CDB}" type="datetime1">
              <a:rPr lang="en-US" smtClean="0"/>
              <a:t>7/29/26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2EB84A-28F5-B543-8853-B526BC4017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r>
              <a:rPr lang="en-US"/>
              <a:t>©2019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197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1" r:id="rId14"/>
    <p:sldLayoutId id="2147483663" r:id="rId15"/>
    <p:sldLayoutId id="2147483664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00793F"/>
          </a:solidFill>
          <a:latin typeface="IBM Plex Serif SemiBold" panose="02060503050406000203" pitchFamily="18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rgbClr val="2DBEC2"/>
        </a:buClr>
        <a:buFont typeface="Arial" panose="020B0604020202020204" pitchFamily="34" charset="0"/>
        <a:buNone/>
        <a:defRPr sz="2800" b="0" i="0" kern="1200">
          <a:solidFill>
            <a:schemeClr val="tx1">
              <a:lumMod val="50000"/>
              <a:lumOff val="50000"/>
            </a:schemeClr>
          </a:solidFill>
          <a:latin typeface="Montserrat SemiBold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5798B"/>
        </a:buClr>
        <a:buFont typeface="Arial" panose="020B0604020202020204" pitchFamily="34" charset="0"/>
        <a:buChar char="•"/>
        <a:defRPr sz="2400" b="0" i="0" kern="1200">
          <a:solidFill>
            <a:schemeClr val="tx1">
              <a:lumMod val="50000"/>
              <a:lumOff val="50000"/>
            </a:schemeClr>
          </a:solidFill>
          <a:latin typeface="Aleo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DBEC3"/>
        </a:buClr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leo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leo" pitchFamily="2" charset="77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leo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6CE4D85-2028-1249-82EB-DAD1FEC4A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756" y="647910"/>
            <a:ext cx="2932289" cy="1508268"/>
          </a:xfrm>
        </p:spPr>
        <p:txBody>
          <a:bodyPr/>
          <a:lstStyle/>
          <a:p>
            <a:r>
              <a:rPr lang="en-US" sz="2800" dirty="0">
                <a:solidFill>
                  <a:schemeClr val="tx1"/>
                </a:solidFill>
                <a:latin typeface="Montserrat" pitchFamily="2" charset="77"/>
              </a:rPr>
              <a:t>Quick Image Dot Pattern 1</a:t>
            </a:r>
          </a:p>
        </p:txBody>
      </p:sp>
      <p:pic>
        <p:nvPicPr>
          <p:cNvPr id="3" name="Picture 2" descr="Dot pattern showing a 3 x 3 arrangement on top, and an identical arrangement below it.">
            <a:extLst>
              <a:ext uri="{FF2B5EF4-FFF2-40B4-BE49-F238E27FC236}">
                <a16:creationId xmlns:a16="http://schemas.microsoft.com/office/drawing/2014/main" id="{28541D1A-323D-2707-A581-19554F8038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2659" y="757971"/>
            <a:ext cx="5206681" cy="47594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42E7683-864E-94D0-63AF-BBA3849DB326}"/>
              </a:ext>
            </a:extLst>
          </p:cNvPr>
          <p:cNvSpPr txBox="1"/>
          <p:nvPr/>
        </p:nvSpPr>
        <p:spPr>
          <a:xfrm>
            <a:off x="412302" y="5916166"/>
            <a:ext cx="10993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From Investigations Grade 3: Curriculum Unit: "FROM PACES TO FEET" © 1993 by Savvas Learning Company LLC, or its affiliates. </a:t>
            </a:r>
          </a:p>
          <a:p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Used by permission. All Rights Reserved.</a:t>
            </a:r>
          </a:p>
          <a:p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[NOTE: The presented content is for example only, and may not appear in the same format (or order) as the original publication.] </a:t>
            </a:r>
          </a:p>
        </p:txBody>
      </p:sp>
    </p:spTree>
    <p:extLst>
      <p:ext uri="{BB962C8B-B14F-4D97-AF65-F5344CB8AC3E}">
        <p14:creationId xmlns:p14="http://schemas.microsoft.com/office/powerpoint/2010/main" val="483932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68816-BB85-73B9-5268-FB617F02D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55667"/>
            <a:ext cx="10515600" cy="115566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Blank page 5</a:t>
            </a:r>
          </a:p>
        </p:txBody>
      </p:sp>
    </p:spTree>
    <p:extLst>
      <p:ext uri="{BB962C8B-B14F-4D97-AF65-F5344CB8AC3E}">
        <p14:creationId xmlns:p14="http://schemas.microsoft.com/office/powerpoint/2010/main" val="3002710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6CE4D85-2028-1249-82EB-DAD1FEC4A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511" y="535021"/>
            <a:ext cx="10515600" cy="1155667"/>
          </a:xfrm>
        </p:spPr>
        <p:txBody>
          <a:bodyPr/>
          <a:lstStyle/>
          <a:p>
            <a:r>
              <a:rPr lang="en-US" sz="2800" dirty="0">
                <a:solidFill>
                  <a:schemeClr val="tx1"/>
                </a:solidFill>
                <a:latin typeface="Montserrat" pitchFamily="2" charset="77"/>
              </a:rPr>
              <a:t>Quick Image Dot Pattern 6</a:t>
            </a:r>
          </a:p>
        </p:txBody>
      </p:sp>
      <p:pic>
        <p:nvPicPr>
          <p:cNvPr id="3" name="Picture 2" descr="Three identical groups of black dots, each group containing 10 dots. ">
            <a:extLst>
              <a:ext uri="{FF2B5EF4-FFF2-40B4-BE49-F238E27FC236}">
                <a16:creationId xmlns:a16="http://schemas.microsoft.com/office/drawing/2014/main" id="{28541D1A-323D-2707-A581-19554F8038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67556" y="1580445"/>
            <a:ext cx="11056888" cy="39936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5AD3E4-0978-EFF3-EBBE-AF9EBE3637BD}"/>
              </a:ext>
            </a:extLst>
          </p:cNvPr>
          <p:cNvSpPr txBox="1"/>
          <p:nvPr/>
        </p:nvSpPr>
        <p:spPr>
          <a:xfrm>
            <a:off x="412302" y="5916166"/>
            <a:ext cx="10993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From Investigations Grade 3: Curriculum Unit: "FROM PACES TO FEET" © 1993 by Savvas Learning Company LLC, or its affiliates. </a:t>
            </a:r>
          </a:p>
          <a:p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Used by permission. All Rights Reserved.</a:t>
            </a:r>
          </a:p>
          <a:p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[NOTE: The presented content is for example only, and may not appear in the same format (or order) as the original publication.] </a:t>
            </a:r>
          </a:p>
        </p:txBody>
      </p:sp>
    </p:spTree>
    <p:extLst>
      <p:ext uri="{BB962C8B-B14F-4D97-AF65-F5344CB8AC3E}">
        <p14:creationId xmlns:p14="http://schemas.microsoft.com/office/powerpoint/2010/main" val="3178256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47952-C6F3-D2F8-991B-6E2E04ECB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55667"/>
            <a:ext cx="10515600" cy="115566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Blank page 6</a:t>
            </a:r>
          </a:p>
        </p:txBody>
      </p:sp>
    </p:spTree>
    <p:extLst>
      <p:ext uri="{BB962C8B-B14F-4D97-AF65-F5344CB8AC3E}">
        <p14:creationId xmlns:p14="http://schemas.microsoft.com/office/powerpoint/2010/main" val="1851080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DFD5B-F132-D4FE-5B3F-4674A680C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55667"/>
            <a:ext cx="10515600" cy="115566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Blank page 1</a:t>
            </a:r>
          </a:p>
        </p:txBody>
      </p:sp>
    </p:spTree>
    <p:extLst>
      <p:ext uri="{BB962C8B-B14F-4D97-AF65-F5344CB8AC3E}">
        <p14:creationId xmlns:p14="http://schemas.microsoft.com/office/powerpoint/2010/main" val="369751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D017B827-EF56-15A4-83BC-87FCB68912F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3756" y="647910"/>
            <a:ext cx="2932289" cy="150826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793F"/>
                </a:solidFill>
                <a:latin typeface="IBM Plex Serif SemiBold" panose="02060503050406000203" pitchFamily="18" charset="77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itchFamily="2" charset="77"/>
                <a:ea typeface="+mj-ea"/>
                <a:cs typeface="+mj-cs"/>
              </a:rPr>
              <a:t>Quick Image Dot Pattern 2</a:t>
            </a:r>
          </a:p>
        </p:txBody>
      </p:sp>
      <p:pic>
        <p:nvPicPr>
          <p:cNvPr id="3" name="Picture 2" descr="Dot pattern showing four identical arrangements of 5 dots. Two arrangements are on top in one row and two in the row below .">
            <a:extLst>
              <a:ext uri="{FF2B5EF4-FFF2-40B4-BE49-F238E27FC236}">
                <a16:creationId xmlns:a16="http://schemas.microsoft.com/office/drawing/2014/main" id="{28541D1A-323D-2707-A581-19554F8038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503948" y="823763"/>
            <a:ext cx="5184104" cy="47388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03CD51-D608-E142-44DD-34199C0EDAE7}"/>
              </a:ext>
            </a:extLst>
          </p:cNvPr>
          <p:cNvSpPr txBox="1"/>
          <p:nvPr/>
        </p:nvSpPr>
        <p:spPr>
          <a:xfrm>
            <a:off x="412302" y="5916166"/>
            <a:ext cx="10993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From Investigations Grade 3: Curriculum Unit: "FROM PACES TO FEET" © 1993 by Savvas Learning Company LLC, or its affiliates. </a:t>
            </a:r>
          </a:p>
          <a:p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Used by permission. All Rights Reserved.</a:t>
            </a:r>
          </a:p>
          <a:p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[NOTE: The presented content is for example only, and may not appear in the same format (or order) as the original publication.] </a:t>
            </a:r>
          </a:p>
        </p:txBody>
      </p:sp>
    </p:spTree>
    <p:extLst>
      <p:ext uri="{BB962C8B-B14F-4D97-AF65-F5344CB8AC3E}">
        <p14:creationId xmlns:p14="http://schemas.microsoft.com/office/powerpoint/2010/main" val="1815508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5CF98-2DB8-D8B0-4A28-E2A943D4A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55667"/>
            <a:ext cx="10515600" cy="115566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Blank page 2</a:t>
            </a:r>
          </a:p>
        </p:txBody>
      </p:sp>
    </p:spTree>
    <p:extLst>
      <p:ext uri="{BB962C8B-B14F-4D97-AF65-F5344CB8AC3E}">
        <p14:creationId xmlns:p14="http://schemas.microsoft.com/office/powerpoint/2010/main" val="1908669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>
            <a:extLst>
              <a:ext uri="{FF2B5EF4-FFF2-40B4-BE49-F238E27FC236}">
                <a16:creationId xmlns:a16="http://schemas.microsoft.com/office/drawing/2014/main" id="{5D9B9F3B-A968-88CC-8F0F-7A2329BBF33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3756" y="647910"/>
            <a:ext cx="2932289" cy="150826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793F"/>
                </a:solidFill>
                <a:latin typeface="IBM Plex Serif SemiBold" panose="02060503050406000203" pitchFamily="18" charset="77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itchFamily="2" charset="77"/>
                <a:ea typeface="+mj-ea"/>
                <a:cs typeface="+mj-cs"/>
              </a:rPr>
              <a:t>Quick Image Dot Pattern 3</a:t>
            </a:r>
          </a:p>
        </p:txBody>
      </p:sp>
      <p:pic>
        <p:nvPicPr>
          <p:cNvPr id="3" name="Picture 2" descr="Dot pattern consisting of 9 groups, each group containing 4 dots. The groups are arranged three across and three high.">
            <a:extLst>
              <a:ext uri="{FF2B5EF4-FFF2-40B4-BE49-F238E27FC236}">
                <a16:creationId xmlns:a16="http://schemas.microsoft.com/office/drawing/2014/main" id="{28541D1A-323D-2707-A581-19554F8038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479580" y="756629"/>
            <a:ext cx="5232839" cy="47833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4B0078-7295-B582-0D11-371DF11F50AF}"/>
              </a:ext>
            </a:extLst>
          </p:cNvPr>
          <p:cNvSpPr txBox="1"/>
          <p:nvPr/>
        </p:nvSpPr>
        <p:spPr>
          <a:xfrm>
            <a:off x="412302" y="5916166"/>
            <a:ext cx="10993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From Investigations Grade 3: Curriculum Unit: "FROM PACES TO FEET" © 1993 by Savvas Learning Company LLC, or its affiliates. </a:t>
            </a:r>
          </a:p>
          <a:p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Used by permission. All Rights Reserved.</a:t>
            </a:r>
          </a:p>
          <a:p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[NOTE: The presented content is for example only, and may not appear in the same format (or order) as the original publication.] </a:t>
            </a:r>
          </a:p>
        </p:txBody>
      </p:sp>
    </p:spTree>
    <p:extLst>
      <p:ext uri="{BB962C8B-B14F-4D97-AF65-F5344CB8AC3E}">
        <p14:creationId xmlns:p14="http://schemas.microsoft.com/office/powerpoint/2010/main" val="3328492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42473-CCDA-FA6E-F5E2-438CD04F2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55667"/>
            <a:ext cx="10515600" cy="115566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Blank page 3</a:t>
            </a:r>
          </a:p>
        </p:txBody>
      </p:sp>
    </p:spTree>
    <p:extLst>
      <p:ext uri="{BB962C8B-B14F-4D97-AF65-F5344CB8AC3E}">
        <p14:creationId xmlns:p14="http://schemas.microsoft.com/office/powerpoint/2010/main" val="1591479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>
            <a:extLst>
              <a:ext uri="{FF2B5EF4-FFF2-40B4-BE49-F238E27FC236}">
                <a16:creationId xmlns:a16="http://schemas.microsoft.com/office/drawing/2014/main" id="{36D88724-CF1D-4DE4-0DFC-57594AFF864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3756" y="647910"/>
            <a:ext cx="2932289" cy="150826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793F"/>
                </a:solidFill>
                <a:latin typeface="IBM Plex Serif SemiBold" panose="02060503050406000203" pitchFamily="18" charset="77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itchFamily="2" charset="77"/>
                <a:ea typeface="+mj-ea"/>
                <a:cs typeface="+mj-cs"/>
              </a:rPr>
              <a:t>Quick Image Dot Pattern 4</a:t>
            </a:r>
          </a:p>
        </p:txBody>
      </p:sp>
      <p:pic>
        <p:nvPicPr>
          <p:cNvPr id="3" name="Picture 2" descr="Five identical groups of 6 dots each. The dots in each group are arranged in two columns of 3 dots.">
            <a:extLst>
              <a:ext uri="{FF2B5EF4-FFF2-40B4-BE49-F238E27FC236}">
                <a16:creationId xmlns:a16="http://schemas.microsoft.com/office/drawing/2014/main" id="{28541D1A-323D-2707-A581-19554F8038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375268" y="701390"/>
            <a:ext cx="5441464" cy="49740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28D9C6-7BDB-CCFD-E25E-51BD231F15EE}"/>
              </a:ext>
            </a:extLst>
          </p:cNvPr>
          <p:cNvSpPr txBox="1"/>
          <p:nvPr/>
        </p:nvSpPr>
        <p:spPr>
          <a:xfrm>
            <a:off x="412302" y="5916166"/>
            <a:ext cx="10993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From Investigations Grade 3: Curriculum Unit: "FROM PACES TO FEET" © 1993 by Savvas Learning Company LLC, or its affiliates. </a:t>
            </a:r>
          </a:p>
          <a:p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Used by permission. All Rights Reserved.</a:t>
            </a:r>
          </a:p>
          <a:p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[NOTE: The presented content is for example only, and may not appear in the same format (or order) as the original publication.] </a:t>
            </a:r>
          </a:p>
        </p:txBody>
      </p:sp>
    </p:spTree>
    <p:extLst>
      <p:ext uri="{BB962C8B-B14F-4D97-AF65-F5344CB8AC3E}">
        <p14:creationId xmlns:p14="http://schemas.microsoft.com/office/powerpoint/2010/main" val="197118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2B21B-5BA6-32D4-2EFA-332F532A5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55667"/>
            <a:ext cx="10515600" cy="115566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Blank page 4</a:t>
            </a:r>
          </a:p>
        </p:txBody>
      </p:sp>
    </p:spTree>
    <p:extLst>
      <p:ext uri="{BB962C8B-B14F-4D97-AF65-F5344CB8AC3E}">
        <p14:creationId xmlns:p14="http://schemas.microsoft.com/office/powerpoint/2010/main" val="1415311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 showing three identical groups of black dots. Each group contains 7 dots.">
            <a:extLst>
              <a:ext uri="{FF2B5EF4-FFF2-40B4-BE49-F238E27FC236}">
                <a16:creationId xmlns:a16="http://schemas.microsoft.com/office/drawing/2014/main" id="{28541D1A-323D-2707-A581-19554F8038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14768" y="1580445"/>
            <a:ext cx="10814019" cy="3905956"/>
          </a:xfrm>
          <a:prstGeom prst="rect">
            <a:avLst/>
          </a:prstGeom>
        </p:spPr>
      </p:pic>
      <p:sp>
        <p:nvSpPr>
          <p:cNvPr id="7" name="Title 5">
            <a:extLst>
              <a:ext uri="{FF2B5EF4-FFF2-40B4-BE49-F238E27FC236}">
                <a16:creationId xmlns:a16="http://schemas.microsoft.com/office/drawing/2014/main" id="{BA38CB1B-8B32-D109-8BA8-27741AE31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756" y="320532"/>
            <a:ext cx="6048022" cy="1508268"/>
          </a:xfrm>
        </p:spPr>
        <p:txBody>
          <a:bodyPr/>
          <a:lstStyle/>
          <a:p>
            <a:r>
              <a:rPr lang="en-US" sz="2800" dirty="0">
                <a:solidFill>
                  <a:schemeClr val="tx1"/>
                </a:solidFill>
                <a:latin typeface="Montserrat" pitchFamily="2" charset="77"/>
              </a:rPr>
              <a:t>Quick Image Dot Pattern 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4E3F1F-74B9-523F-DDAA-65B83CD3680F}"/>
              </a:ext>
            </a:extLst>
          </p:cNvPr>
          <p:cNvSpPr txBox="1"/>
          <p:nvPr/>
        </p:nvSpPr>
        <p:spPr>
          <a:xfrm>
            <a:off x="412302" y="5916166"/>
            <a:ext cx="10993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From Investigations Grade 3: Curriculum Unit: "FROM PACES TO FEET" © 1993 by Savvas Learning Company LLC, or its affiliates. </a:t>
            </a:r>
          </a:p>
          <a:p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Used by permission. All Rights Reserved.</a:t>
            </a:r>
          </a:p>
          <a:p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[NOTE: The presented content is for example only, and may not appear in the same format (or order) as the original publication.] </a:t>
            </a:r>
          </a:p>
        </p:txBody>
      </p:sp>
    </p:spTree>
    <p:extLst>
      <p:ext uri="{BB962C8B-B14F-4D97-AF65-F5344CB8AC3E}">
        <p14:creationId xmlns:p14="http://schemas.microsoft.com/office/powerpoint/2010/main" val="3649749977"/>
      </p:ext>
    </p:extLst>
  </p:cSld>
  <p:clrMapOvr>
    <a:masterClrMapping/>
  </p:clrMapOvr>
</p:sld>
</file>

<file path=ppt/theme/theme1.xml><?xml version="1.0" encoding="utf-8"?>
<a:theme xmlns:a="http://schemas.openxmlformats.org/drawingml/2006/main" name="TERC Brand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RC_template_2019_v5" id="{54035EAA-711B-3549-AE51-5F54E456C084}" vid="{B561D51E-227C-DC4A-8F9A-C4B944E9E69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TERC Brand Theme</Template>
  <TotalTime>202</TotalTime>
  <Words>804</Words>
  <Application>Microsoft Macintosh PowerPoint</Application>
  <PresentationFormat>Widescreen</PresentationFormat>
  <Paragraphs>54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Aleo</vt:lpstr>
      <vt:lpstr>Arial</vt:lpstr>
      <vt:lpstr>Arial Narrow</vt:lpstr>
      <vt:lpstr>Calibri</vt:lpstr>
      <vt:lpstr>Century Gothic</vt:lpstr>
      <vt:lpstr>Frutiger LT Std 57 Cn</vt:lpstr>
      <vt:lpstr>IBM Plex Serif</vt:lpstr>
      <vt:lpstr>IBM Plex Serif SemiBold</vt:lpstr>
      <vt:lpstr>Montserrat</vt:lpstr>
      <vt:lpstr>Montserrat SemiBold</vt:lpstr>
      <vt:lpstr>TERC Brand Theme</vt:lpstr>
      <vt:lpstr>Quick Image Dot Pattern 1</vt:lpstr>
      <vt:lpstr>Blank page 1</vt:lpstr>
      <vt:lpstr>Quick Image Dot Pattern 2</vt:lpstr>
      <vt:lpstr>Blank page 2</vt:lpstr>
      <vt:lpstr>Quick Image Dot Pattern 3</vt:lpstr>
      <vt:lpstr>Blank page 3</vt:lpstr>
      <vt:lpstr>Quick Image Dot Pattern 4</vt:lpstr>
      <vt:lpstr>Blank page 4</vt:lpstr>
      <vt:lpstr>Quick Image Dot Pattern 5</vt:lpstr>
      <vt:lpstr>Blank page 5</vt:lpstr>
      <vt:lpstr>Quick Image Dot Pattern 6</vt:lpstr>
      <vt:lpstr>Blank page 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Sherry Soares</dc:creator>
  <cp:lastModifiedBy>Sherry Soares</cp:lastModifiedBy>
  <cp:revision>26</cp:revision>
  <cp:lastPrinted>2019-02-01T16:27:00Z</cp:lastPrinted>
  <dcterms:created xsi:type="dcterms:W3CDTF">2020-06-11T17:40:26Z</dcterms:created>
  <dcterms:modified xsi:type="dcterms:W3CDTF">2026-07-29T18:07:32Z</dcterms:modified>
</cp:coreProperties>
</file>