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380" r:id="rId2"/>
    <p:sldId id="395" r:id="rId3"/>
    <p:sldId id="396" r:id="rId4"/>
    <p:sldId id="397" r:id="rId5"/>
    <p:sldId id="398" r:id="rId6"/>
    <p:sldId id="399" r:id="rId7"/>
    <p:sldId id="400" r:id="rId8"/>
    <p:sldId id="401" r:id="rId9"/>
    <p:sldId id="402" r:id="rId10"/>
    <p:sldId id="403" r:id="rId11"/>
    <p:sldId id="404" r:id="rId12"/>
    <p:sldId id="405" r:id="rId13"/>
    <p:sldId id="406" r:id="rId14"/>
    <p:sldId id="407" r:id="rId15"/>
    <p:sldId id="408" r:id="rId16"/>
  </p:sldIdLst>
  <p:sldSz cx="12192000" cy="6858000"/>
  <p:notesSz cx="6954838" cy="92408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8009220-5E8A-B205-7FE2-684723B08E67}" name="Melissa Braaten" initials="MB" userId="S::melissa_braaten@ccab.org::43f4922a-cb05-4824-b144-9ec11426b74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20" autoAdjust="0"/>
    <p:restoredTop sz="93213" autoAdjust="0"/>
  </p:normalViewPr>
  <p:slideViewPr>
    <p:cSldViewPr snapToGrid="0">
      <p:cViewPr varScale="1">
        <p:scale>
          <a:sx n="112" d="100"/>
          <a:sy n="112" d="100"/>
        </p:scale>
        <p:origin x="1088" y="83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3763" cy="463647"/>
          </a:xfrm>
          <a:prstGeom prst="rect">
            <a:avLst/>
          </a:prstGeom>
        </p:spPr>
        <p:txBody>
          <a:bodyPr vert="horz" lIns="92546" tIns="46273" rIns="92546" bIns="4627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9466" y="0"/>
            <a:ext cx="3013763" cy="463647"/>
          </a:xfrm>
          <a:prstGeom prst="rect">
            <a:avLst/>
          </a:prstGeom>
        </p:spPr>
        <p:txBody>
          <a:bodyPr vert="horz" lIns="92546" tIns="46273" rIns="92546" bIns="46273" rtlCol="0"/>
          <a:lstStyle>
            <a:lvl1pPr algn="r">
              <a:defRPr sz="1200"/>
            </a:lvl1pPr>
          </a:lstStyle>
          <a:p>
            <a:fld id="{85294DF4-6ABF-4EFE-9D16-32E799C95E1B}" type="datetimeFigureOut">
              <a:rPr lang="en-US" smtClean="0"/>
              <a:t>7/29/26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06438" y="1155700"/>
            <a:ext cx="5541962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46" tIns="46273" rIns="92546" bIns="4627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484" y="4447153"/>
            <a:ext cx="5563870" cy="3638580"/>
          </a:xfrm>
          <a:prstGeom prst="rect">
            <a:avLst/>
          </a:prstGeom>
        </p:spPr>
        <p:txBody>
          <a:bodyPr vert="horz" lIns="92546" tIns="46273" rIns="92546" bIns="4627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7193"/>
            <a:ext cx="3013763" cy="463646"/>
          </a:xfrm>
          <a:prstGeom prst="rect">
            <a:avLst/>
          </a:prstGeom>
        </p:spPr>
        <p:txBody>
          <a:bodyPr vert="horz" lIns="92546" tIns="46273" rIns="92546" bIns="4627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9466" y="8777193"/>
            <a:ext cx="3013763" cy="463646"/>
          </a:xfrm>
          <a:prstGeom prst="rect">
            <a:avLst/>
          </a:prstGeom>
        </p:spPr>
        <p:txBody>
          <a:bodyPr vert="horz" lIns="92546" tIns="46273" rIns="92546" bIns="46273" rtlCol="0" anchor="b"/>
          <a:lstStyle>
            <a:lvl1pPr algn="r">
              <a:defRPr sz="1200"/>
            </a:lvl1pPr>
          </a:lstStyle>
          <a:p>
            <a:fld id="{F3A3A927-EBFF-4B8E-8FC0-132A24372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9913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Left: Shows one-half of a shape through a line of symmetry</a:t>
            </a:r>
            <a:br>
              <a:rPr lang="en-US" dirty="0"/>
            </a:br>
            <a:r>
              <a:rPr lang="en-US" dirty="0"/>
              <a:t>Right: Not one-half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D59AED-7058-9D4D-A93C-CD56FAA908A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7941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Left: Shows a star approximately one-half of the distance along the path.  Encourage discussion about how to compare the lengths of curved lines!  (Strings can help.)</a:t>
            </a:r>
          </a:p>
          <a:p>
            <a:r>
              <a:rPr lang="en-US" dirty="0"/>
              <a:t>Right: Shows a star that is less than one-half of the distance along the path.  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dirty="0"/>
              <a:t>Image from https://pixabay.com/vectors/map-island-treasure-map-path-7367482/</a:t>
            </a:r>
          </a:p>
          <a:p>
            <a:r>
              <a:rPr lang="en-US" dirty="0"/>
              <a:t>https://pixabay.com/vectors/map-parchment-pirates-scroll-148263/</a:t>
            </a:r>
            <a:br>
              <a:rPr lang="en-US" dirty="0"/>
            </a:br>
            <a:r>
              <a:rPr lang="en-US" dirty="0"/>
              <a:t>No attribution required.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D59AED-7058-9D4D-A93C-CD56FAA908A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1782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Left: One-half of a set in context.</a:t>
            </a:r>
            <a:br>
              <a:rPr lang="en-US" dirty="0"/>
            </a:br>
            <a:r>
              <a:rPr lang="en-US" dirty="0"/>
              <a:t>Right: Not one-half.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D59AED-7058-9D4D-A93C-CD56FAA908A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1576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Left: Equal to one half.</a:t>
            </a:r>
            <a:br>
              <a:rPr lang="en-US" dirty="0"/>
            </a:br>
            <a:r>
              <a:rPr lang="en-US" dirty="0"/>
              <a:t>Right: Not one-half.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D59AED-7058-9D4D-A93C-CD56FAA908A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2369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Left: Not one-half</a:t>
            </a:r>
          </a:p>
          <a:p>
            <a:r>
              <a:rPr lang="en-US" dirty="0"/>
              <a:t>Right: Equal to one-half, leverages knowledge of money.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D59AED-7058-9D4D-A93C-CD56FAA908A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1933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Left: Symbolic, equal to one-half.</a:t>
            </a:r>
          </a:p>
          <a:p>
            <a:r>
              <a:rPr lang="en-US" dirty="0"/>
              <a:t>Right: Symbolic, equal to one-half.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D59AED-7058-9D4D-A93C-CD56FAA908A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45983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Left: Symbolic with decimal, equal to one-half.</a:t>
            </a:r>
          </a:p>
          <a:p>
            <a:r>
              <a:rPr lang="en-US" dirty="0"/>
              <a:t>Right: Not one-half.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D59AED-7058-9D4D-A93C-CD56FAA908A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6932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Left: Not one-half.</a:t>
            </a:r>
          </a:p>
          <a:p>
            <a:r>
              <a:rPr lang="en-US" dirty="0"/>
              <a:t>Right: Shows one half of a shape through a line of symmetry.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D59AED-7058-9D4D-A93C-CD56FAA908A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4477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Left: Shows one-half of a shape with a line of symmetry at an angle.</a:t>
            </a:r>
          </a:p>
          <a:p>
            <a:r>
              <a:rPr lang="en-US" dirty="0"/>
              <a:t>Right: Not one-half.  Although two out of four parts are shaded, the parts are not equal.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D59AED-7058-9D4D-A93C-CD56FAA908A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8553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Left: Not one-half.</a:t>
            </a:r>
          </a:p>
          <a:p>
            <a:r>
              <a:rPr lang="en-US" dirty="0"/>
              <a:t>Right: Shows two fourths which is equivalent to one-half.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D59AED-7058-9D4D-A93C-CD56FAA908A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4083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Left: Shows one-half.  The gray and white areas are equal, which can be seen if the center square is cut through the diagonals.  Four out of eight equal triangles are shaded.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Right.  Shows one-half. The gray and white areas are equal, which can be seen if the center triangle is cut vertically through the center.  Two out of four equal triangles are shaded.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D59AED-7058-9D4D-A93C-CD56FAA908A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391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Left: Shows one-half of a set where all the blue stars are all on one side.</a:t>
            </a:r>
          </a:p>
          <a:p>
            <a:r>
              <a:rPr lang="en-US" dirty="0"/>
              <a:t>Right: Shows one-half of a set where the blue and white stars are mixed together.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D59AED-7058-9D4D-A93C-CD56FAA908A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3117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Left: Shows one half of a set where black and white circles are randomly arranged.</a:t>
            </a:r>
          </a:p>
          <a:p>
            <a:r>
              <a:rPr lang="en-US" dirty="0"/>
              <a:t>Right: Not one-half, easier to see because of the symmetrical arrangement.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D59AED-7058-9D4D-A93C-CD56FAA908A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402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 one half.  Students must recognize that the value of the bills are not the same.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D59AED-7058-9D4D-A93C-CD56FAA908A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6937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Shows one-half, since both parts are worth $25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D59AED-7058-9D4D-A93C-CD56FAA908A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4641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5ADFE2-D19E-90CB-3827-43D9ADD9BB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50B5DC2-6A9C-A781-CB6A-88ABCD32D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669030-0ED8-0FC4-67BC-42277FA2DE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D93E2A-A4D7-DBC9-74F2-F4531EB56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D4D6-06C9-4660-9E15-AAC431E68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21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C36DE3-35EE-EE5D-6C60-9197BE2563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F8E33A-0552-3097-F950-42FF46C434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7B9623-3C6F-5922-378D-2C54212228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EB1155-494F-CA47-55E9-03B4A4F26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D4D6-06C9-4660-9E15-AAC431E68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9017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B38B38D-5CF9-B413-33A9-79D5A82D9C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47C89F1-8482-AAA7-9438-13BCCCBC77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055594-A901-E023-6C00-9FE524AF8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latin typeface="Aleo" pitchFamily="2" charset="77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A3EB74-C340-ABE1-BB01-F26302D75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D4D6-06C9-4660-9E15-AAC431E68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7559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23949C-2B35-7D44-A986-D577C6AC79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27759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leo" pitchFamily="2" charset="77"/>
              </a:defRPr>
            </a:lvl1pPr>
          </a:lstStyle>
          <a:p>
            <a:pPr algn="ctr"/>
            <a:fld id="{A8050D01-50AE-0E42-A83C-458B27C77715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1891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622C7-5281-16DF-E499-6453C5F563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C851F9-F4F5-EBDE-9B8B-F922112517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1" i="0" baseline="0">
                <a:latin typeface="Century Gothic" panose="020B0502020202020204" pitchFamily="34" charset="0"/>
              </a:defRPr>
            </a:lvl1pPr>
            <a:lvl2pPr>
              <a:defRPr b="1" i="0" baseline="0">
                <a:latin typeface="Century Gothic" panose="020B0502020202020204" pitchFamily="34" charset="0"/>
              </a:defRPr>
            </a:lvl2pPr>
            <a:lvl3pPr>
              <a:defRPr b="1" i="0" baseline="0">
                <a:latin typeface="Century Gothic" panose="020B0502020202020204" pitchFamily="34" charset="0"/>
              </a:defRPr>
            </a:lvl3pPr>
            <a:lvl4pPr>
              <a:defRPr b="1" i="0" baseline="0">
                <a:latin typeface="Century Gothic" panose="020B0502020202020204" pitchFamily="34" charset="0"/>
              </a:defRPr>
            </a:lvl4pPr>
            <a:lvl5pPr>
              <a:defRPr b="1" i="0" baseline="0"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3824C6-6B29-0C72-C859-1573BD88F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3D5501-753D-10D1-8CC5-C34A861D4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D4D6-06C9-4660-9E15-AAC431E68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8924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AA92CD-2DCE-A8A8-B96D-268499F52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967F36-950C-91CF-1460-11EAC6D23B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 b="1" i="0" baseline="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DAEB7B-4829-568D-9F02-33726454A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8DC50D-B68D-928D-D2B9-8D9495B728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D4D6-06C9-4660-9E15-AAC431E68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083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7193E8-5010-E421-7BE2-296ED8554F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806A12-84DE-EB74-8368-B87345DBC6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035A97-0BC4-E509-12F3-BB9D34B8CA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9F46B8-2C92-6ACE-04F8-5F83F3F44E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24A5BA-58B6-FB02-26EC-AE6E4CADE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D4D6-06C9-4660-9E15-AAC431E68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114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E37424-400E-1448-FB5A-50432F8D8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423CD0-2119-5853-C4E0-28AFA8D432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384DDD-36B2-1E96-7585-13177456DC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3379CA-93A6-52D9-E29E-A6F0164E79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054CBAD-8AE1-1E27-A730-915929766E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6403DA-103D-4703-010B-8061925E6F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A84209-95DD-498F-4C3B-65914B260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D4D6-06C9-4660-9E15-AAC431E68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105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BDE8E7-5BD8-C5ED-2DF7-66E8685069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FA29B7-0F70-ECC1-9258-4827EAFD43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B18120-2303-5307-501B-ABEEBFA833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D4D6-06C9-4660-9E15-AAC431E68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8120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76DCBFC-8582-FB15-4D7A-A54E72392A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B25AC4-3DF6-EBC9-6529-C0587DD30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D4D6-06C9-4660-9E15-AAC431E68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830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098FF4-7573-ABC5-F0BA-C0E4136BF6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DA0926-6FA4-2945-4AEE-7ADA7E7332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C70A92-5B52-C482-D75C-DF27FA8013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C8FB4E-2D03-33D3-D8FE-EDF4CA22A9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B06D7F-3DB7-0E08-0F80-64D099441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D4D6-06C9-4660-9E15-AAC431E68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263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31CCC1-3A04-BBA2-1EEC-D9DDDAD9F6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A0ABA8D-B0C4-9B8D-CA04-E7AC68B0AFF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2165D2-8C0E-C8A2-CCB7-A0C9B0255E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85490F-FE37-6F97-24CB-239435E493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003902-62A0-5D47-39A4-3C088F087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D4D6-06C9-4660-9E15-AAC431E68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808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D378EB0-A28A-5853-21F0-8B84036410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90E832-7BB6-F08A-2B1A-86E29FA17B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E374FF-2DA2-76F1-583D-83D9912FD9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Aleo" pitchFamily="2" charset="77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0EAFD6-73FB-D5C8-29A0-0B275D8037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EFD4D6-06C9-4660-9E15-AAC431E68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285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5.jpeg"/><Relationship Id="rId4" Type="http://schemas.openxmlformats.org/officeDocument/2006/relationships/hyperlink" Target="https://it.wikipedia.org/wiki/File:US_$10_Series_2003_obverse.jpg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5.jpeg"/><Relationship Id="rId4" Type="http://schemas.openxmlformats.org/officeDocument/2006/relationships/hyperlink" Target="https://it.wikipedia.org/wiki/File:US_$10_Series_2003_obverse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33AEF4D-D172-B13F-D27B-03163E9896A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2211739" y="645925"/>
            <a:ext cx="2106667" cy="646331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</a:rPr>
              <a:t>Is it half?</a:t>
            </a:r>
            <a:endParaRPr kumimoji="0" lang="en-US" altLang="en-US" sz="11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12" name="Picture 11" descr="capital letter E, with bottom part shaded">
            <a:extLst>
              <a:ext uri="{FF2B5EF4-FFF2-40B4-BE49-F238E27FC236}">
                <a16:creationId xmlns:a16="http://schemas.microsoft.com/office/drawing/2014/main" id="{CF4DCF62-2E0B-958E-5C66-B2E23B42F20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13"/>
          <a:stretch/>
        </p:blipFill>
        <p:spPr>
          <a:xfrm>
            <a:off x="2010984" y="2004327"/>
            <a:ext cx="2630469" cy="3661001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41D0B22-B54E-D11A-BB7F-C4846BBDED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096000" y="106326"/>
            <a:ext cx="0" cy="5869172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C081D8FF-8F7F-896E-C547-DE78A8B5DF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7948453" y="645925"/>
            <a:ext cx="210666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Is it half?</a:t>
            </a:r>
            <a:endParaRPr lang="en-US" altLang="en-US" sz="1100" b="1" dirty="0">
              <a:latin typeface="Century Gothic" panose="020B0502020202020204" pitchFamily="34" charset="0"/>
            </a:endParaRPr>
          </a:p>
        </p:txBody>
      </p:sp>
      <p:pic>
        <p:nvPicPr>
          <p:cNvPr id="9" name="Picture 8" descr="capital letter E, with horizontal segments shaded">
            <a:extLst>
              <a:ext uri="{FF2B5EF4-FFF2-40B4-BE49-F238E27FC236}">
                <a16:creationId xmlns:a16="http://schemas.microsoft.com/office/drawing/2014/main" id="{6FD6FB8A-B619-8A08-A589-D36D00E98B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93"/>
          <a:stretch/>
        </p:blipFill>
        <p:spPr>
          <a:xfrm>
            <a:off x="7682752" y="1841447"/>
            <a:ext cx="2630469" cy="378354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37F02BF-AFF6-E91C-D9B9-F207DAE141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1</a:t>
            </a:fld>
            <a:endParaRPr lang="en-US" dirty="0"/>
          </a:p>
        </p:txBody>
      </p:sp>
      <p:pic>
        <p:nvPicPr>
          <p:cNvPr id="4" name="Picture 3" descr="SABES/Massachusetts PAE logos">
            <a:extLst>
              <a:ext uri="{FF2B5EF4-FFF2-40B4-BE49-F238E27FC236}">
                <a16:creationId xmlns:a16="http://schemas.microsoft.com/office/drawing/2014/main" id="{13877DDE-817F-CEF8-472F-02BFDEC7D9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1557" y="6103546"/>
            <a:ext cx="3520443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8066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5A9967-8538-1E3F-E533-A2FB98E1D59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Is it half 10?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41D0B22-B54E-D11A-BB7F-C4846BBDED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096000" y="106326"/>
            <a:ext cx="0" cy="5869172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A6A0C7B2-7DD3-540A-0F33-7D610E5AB2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1739" y="645925"/>
            <a:ext cx="210666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Is it half?</a:t>
            </a:r>
            <a:endParaRPr lang="en-US" altLang="en-US" sz="1100" b="1" dirty="0">
              <a:latin typeface="Century Gothic" panose="020B0502020202020204" pitchFamily="34" charset="0"/>
            </a:endParaRPr>
          </a:p>
        </p:txBody>
      </p:sp>
      <p:pic>
        <p:nvPicPr>
          <p:cNvPr id="12" name="Picture 11" descr="A cartoon of an island marked with a curvy dashed line path, a star on middle of path, and an x marks the spot at one end of path.">
            <a:extLst>
              <a:ext uri="{FF2B5EF4-FFF2-40B4-BE49-F238E27FC236}">
                <a16:creationId xmlns:a16="http://schemas.microsoft.com/office/drawing/2014/main" id="{39BA4E1E-5958-9237-F4D2-66CD3E8F1B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27" y="1217428"/>
            <a:ext cx="5132932" cy="442314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EB72E09-E103-EE56-A6D2-DE48EB01AE0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ChangeArrowheads="1"/>
          </p:cNvSpPr>
          <p:nvPr/>
        </p:nvSpPr>
        <p:spPr bwMode="auto">
          <a:xfrm>
            <a:off x="7948453" y="645925"/>
            <a:ext cx="210666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Is it half?</a:t>
            </a:r>
            <a:endParaRPr lang="en-US" altLang="en-US" sz="1100" b="1" dirty="0">
              <a:latin typeface="Century Gothic" panose="020B0502020202020204" pitchFamily="34" charset="0"/>
            </a:endParaRPr>
          </a:p>
        </p:txBody>
      </p:sp>
      <p:pic>
        <p:nvPicPr>
          <p:cNvPr id="14" name="Picture 13" descr="A cartoon of a map of world marked with a curvy dashed line path along waterways and oceans, a star on middle of path, and an x marks the spot at one end of path.">
            <a:extLst>
              <a:ext uri="{FF2B5EF4-FFF2-40B4-BE49-F238E27FC236}">
                <a16:creationId xmlns:a16="http://schemas.microsoft.com/office/drawing/2014/main" id="{4FF1CDD7-460A-A4BD-0F34-1179D23359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4543" y="1556648"/>
            <a:ext cx="5402881" cy="3929752"/>
          </a:xfrm>
          <a:prstGeom prst="rect">
            <a:avLst/>
          </a:prstGeom>
        </p:spPr>
      </p:pic>
      <p:sp>
        <p:nvSpPr>
          <p:cNvPr id="15" name="Star: 5 Points 14">
            <a:extLst>
              <a:ext uri="{FF2B5EF4-FFF2-40B4-BE49-F238E27FC236}">
                <a16:creationId xmlns:a16="http://schemas.microsoft.com/office/drawing/2014/main" id="{1E9CF1F6-307B-7BD3-A9FC-B744CCDD26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974362" y="3295731"/>
            <a:ext cx="476462" cy="382772"/>
          </a:xfrm>
          <a:prstGeom prst="star5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tar: 5 Points 15">
            <a:extLst>
              <a:ext uri="{FF2B5EF4-FFF2-40B4-BE49-F238E27FC236}">
                <a16:creationId xmlns:a16="http://schemas.microsoft.com/office/drawing/2014/main" id="{83AE1883-3EF3-D877-081F-B09F62D1FA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722233" y="2912959"/>
            <a:ext cx="476462" cy="382772"/>
          </a:xfrm>
          <a:prstGeom prst="star5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37F02BF-AFF6-E91C-D9B9-F207DAE141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48712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2BAC01-1FB2-3DF1-72DC-1B35126A1E8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Is it half ?11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96B67A2-5316-A9F2-F1DC-096CF03021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8257" y="645925"/>
            <a:ext cx="210666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Is it half?</a:t>
            </a:r>
            <a:endParaRPr lang="en-US" altLang="en-US" sz="1100" b="1" dirty="0">
              <a:latin typeface="Century Gothic" panose="020B0502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29DDC04-1D05-CC1A-D1F8-40560DFE4CDD}"/>
              </a:ext>
            </a:extLst>
          </p:cNvPr>
          <p:cNvSpPr txBox="1"/>
          <p:nvPr/>
        </p:nvSpPr>
        <p:spPr>
          <a:xfrm>
            <a:off x="668510" y="1436949"/>
            <a:ext cx="4866161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800" dirty="0"/>
              <a:t>12 out of 24 students were in class today.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F105BED-C004-48D0-8BB6-5C37EB374D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78568" y="645925"/>
            <a:ext cx="210666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Is it half?</a:t>
            </a:r>
            <a:endParaRPr lang="en-US" altLang="en-US" sz="1100" b="1" dirty="0">
              <a:latin typeface="Century Gothic" panose="020B0502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4D93FA-6A33-0046-4564-CE39164A0213}"/>
              </a:ext>
            </a:extLst>
          </p:cNvPr>
          <p:cNvSpPr txBox="1"/>
          <p:nvPr/>
        </p:nvSpPr>
        <p:spPr>
          <a:xfrm>
            <a:off x="6428426" y="1461662"/>
            <a:ext cx="5006951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800" dirty="0"/>
              <a:t>7 out of 13 students were in class today.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3FD9BCC-F340-C09A-D1EA-F95A43B9E6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8778" y="3072229"/>
            <a:ext cx="5358192" cy="30092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41D0B22-B54E-D11A-BB7F-C4846BBDED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096000" y="106326"/>
            <a:ext cx="0" cy="5869172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37F02BF-AFF6-E91C-D9B9-F207DAE141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9331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9C97DD37-6F55-B6A1-36B0-3453129D379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Is it half 12?</a:t>
            </a: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862650" y="731456"/>
            <a:ext cx="210666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Is it half?</a:t>
            </a:r>
            <a:endParaRPr lang="en-US" altLang="en-US" sz="1100" b="1" dirty="0">
              <a:latin typeface="Century Gothic" panose="020B0502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29DDC04-1D05-CC1A-D1F8-40560DFE4CDD}"/>
              </a:ext>
            </a:extLst>
          </p:cNvPr>
          <p:cNvSpPr txBox="1"/>
          <p:nvPr/>
        </p:nvSpPr>
        <p:spPr>
          <a:xfrm>
            <a:off x="1381728" y="1579824"/>
            <a:ext cx="306851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800" dirty="0"/>
              <a:t>32 out of 64 accounts paid.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DF564CD-A8A4-23FE-1328-AC5E28B4BD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62183" y="746052"/>
            <a:ext cx="210666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Is it half?</a:t>
            </a:r>
            <a:endParaRPr lang="en-US" altLang="en-US" sz="1100" b="1" dirty="0">
              <a:latin typeface="Century Gothic" panose="020B0502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4D93FA-6A33-0046-4564-CE39164A0213}"/>
              </a:ext>
            </a:extLst>
          </p:cNvPr>
          <p:cNvSpPr txBox="1"/>
          <p:nvPr/>
        </p:nvSpPr>
        <p:spPr>
          <a:xfrm>
            <a:off x="7634693" y="1552697"/>
            <a:ext cx="316164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800" dirty="0"/>
              <a:t>49 out of 100 accounts paid.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41D0B22-B54E-D11A-BB7F-C4846BBDED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096000" y="106326"/>
            <a:ext cx="0" cy="5869172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511CA89A-6493-4C30-765C-8D6D810286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2696" y="3196763"/>
            <a:ext cx="4392201" cy="2929781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37F02BF-AFF6-E91C-D9B9-F207DAE141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68425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9D4A8B13-E70B-ECF1-1DCE-164AF2D0CA7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77956" y="-1325563"/>
            <a:ext cx="10515600" cy="13255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Is it half 13?</a:t>
            </a: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064108" y="645925"/>
            <a:ext cx="210666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Is it half?</a:t>
            </a:r>
            <a:endParaRPr lang="en-US" altLang="en-US" sz="1100" b="1" dirty="0">
              <a:latin typeface="Century Gothic" panose="020B0502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29DDC04-1D05-CC1A-D1F8-40560DFE4CDD}"/>
              </a:ext>
            </a:extLst>
          </p:cNvPr>
          <p:cNvSpPr txBox="1"/>
          <p:nvPr/>
        </p:nvSpPr>
        <p:spPr>
          <a:xfrm>
            <a:off x="482765" y="1681113"/>
            <a:ext cx="52693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/>
              <a:t>18 ounces vs. 32 ounces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41D0B22-B54E-D11A-BB7F-C4846BBDED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096000" y="106326"/>
            <a:ext cx="0" cy="5869172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DDF564CD-A8A4-23FE-1328-AC5E28B4BD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09368" y="645925"/>
            <a:ext cx="210666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Is it half?</a:t>
            </a:r>
            <a:endParaRPr lang="en-US" altLang="en-US" sz="1100" b="1" dirty="0">
              <a:latin typeface="Century Gothic" panose="020B0502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7374E24-01AF-7B87-95D6-B2B6DAE8DF6E}"/>
              </a:ext>
            </a:extLst>
          </p:cNvPr>
          <p:cNvSpPr txBox="1"/>
          <p:nvPr/>
        </p:nvSpPr>
        <p:spPr>
          <a:xfrm>
            <a:off x="6428025" y="1681113"/>
            <a:ext cx="52693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/>
              <a:t>$2.50 vs. $5.00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359B8B4-3EBF-B0AC-3419-4A2DF88A91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8836" y="3231594"/>
            <a:ext cx="4334327" cy="2980481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37F02BF-AFF6-E91C-D9B9-F207DAE141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3783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568757-677A-7C7D-6699-98787BBF496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58078" y="-1325563"/>
            <a:ext cx="10515600" cy="13255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Is it half 14?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2C2F878-4C06-A40C-1667-E4E9A9AE88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1739" y="645925"/>
            <a:ext cx="210666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Is it half?</a:t>
            </a:r>
            <a:endParaRPr lang="en-US" altLang="en-US" sz="1100" b="1" dirty="0">
              <a:latin typeface="Century Gothic" panose="020B0502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 descr="14/28">
                <a:extLst>
                  <a:ext uri="{FF2B5EF4-FFF2-40B4-BE49-F238E27FC236}">
                    <a16:creationId xmlns:a16="http://schemas.microsoft.com/office/drawing/2014/main" id="{A29DDC04-1D05-CC1A-D1F8-40560DFE4CDD}"/>
                  </a:ext>
                </a:extLst>
              </p:cNvPr>
              <p:cNvSpPr txBox="1"/>
              <p:nvPr/>
            </p:nvSpPr>
            <p:spPr>
              <a:xfrm>
                <a:off x="466915" y="2180844"/>
                <a:ext cx="5269352" cy="20004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6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600" b="0" i="1" smtClean="0">
                              <a:latin typeface="Cambria Math" panose="02040503050406030204" pitchFamily="18" charset="0"/>
                            </a:rPr>
                            <m:t>14</m:t>
                          </m:r>
                        </m:num>
                        <m:den>
                          <m:r>
                            <a:rPr lang="en-US" sz="6600" b="0" i="1" smtClean="0">
                              <a:latin typeface="Cambria Math" panose="02040503050406030204" pitchFamily="18" charset="0"/>
                            </a:rPr>
                            <m:t>28</m:t>
                          </m:r>
                        </m:den>
                      </m:f>
                    </m:oMath>
                  </m:oMathPara>
                </a14:m>
                <a:endParaRPr lang="en-US" sz="6600" dirty="0"/>
              </a:p>
            </p:txBody>
          </p:sp>
        </mc:Choice>
        <mc:Fallback>
          <p:sp>
            <p:nvSpPr>
              <p:cNvPr id="5" name="TextBox 4" descr="14/28">
                <a:extLst>
                  <a:ext uri="{FF2B5EF4-FFF2-40B4-BE49-F238E27FC236}">
                    <a16:creationId xmlns:a16="http://schemas.microsoft.com/office/drawing/2014/main" id="{A29DDC04-1D05-CC1A-D1F8-40560DFE4C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915" y="2180844"/>
                <a:ext cx="5269352" cy="2000419"/>
              </a:xfrm>
              <a:prstGeom prst="rect">
                <a:avLst/>
              </a:prstGeom>
              <a:blipFill>
                <a:blip r:embed="rId3"/>
                <a:stretch>
                  <a:fillRect b="-106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>
            <a:extLst>
              <a:ext uri="{FF2B5EF4-FFF2-40B4-BE49-F238E27FC236}">
                <a16:creationId xmlns:a16="http://schemas.microsoft.com/office/drawing/2014/main" id="{2CAAF1E8-951D-21BD-9302-0F6D38C332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48453" y="645925"/>
            <a:ext cx="210666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Is it half?</a:t>
            </a:r>
            <a:endParaRPr lang="en-US" altLang="en-US" sz="1100" b="1" dirty="0">
              <a:latin typeface="Century Gothic" panose="020B0502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 descr="29/58">
                <a:extLst>
                  <a:ext uri="{FF2B5EF4-FFF2-40B4-BE49-F238E27FC236}">
                    <a16:creationId xmlns:a16="http://schemas.microsoft.com/office/drawing/2014/main" id="{3EDFCB02-E25D-FC85-CE6E-9A168AB437C3}"/>
                  </a:ext>
                </a:extLst>
              </p:cNvPr>
              <p:cNvSpPr txBox="1"/>
              <p:nvPr/>
            </p:nvSpPr>
            <p:spPr>
              <a:xfrm>
                <a:off x="6297100" y="2180552"/>
                <a:ext cx="5269352" cy="20004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6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600" b="0" i="1" smtClean="0">
                              <a:latin typeface="Cambria Math" panose="02040503050406030204" pitchFamily="18" charset="0"/>
                            </a:rPr>
                            <m:t>29</m:t>
                          </m:r>
                        </m:num>
                        <m:den>
                          <m:r>
                            <a:rPr lang="en-US" sz="6600" b="0" i="1" smtClean="0">
                              <a:latin typeface="Cambria Math" panose="02040503050406030204" pitchFamily="18" charset="0"/>
                            </a:rPr>
                            <m:t>58</m:t>
                          </m:r>
                        </m:den>
                      </m:f>
                    </m:oMath>
                  </m:oMathPara>
                </a14:m>
                <a:endParaRPr lang="en-US" sz="6600" dirty="0"/>
              </a:p>
            </p:txBody>
          </p:sp>
        </mc:Choice>
        <mc:Fallback>
          <p:sp>
            <p:nvSpPr>
              <p:cNvPr id="6" name="TextBox 5" descr="29/58">
                <a:extLst>
                  <a:ext uri="{FF2B5EF4-FFF2-40B4-BE49-F238E27FC236}">
                    <a16:creationId xmlns:a16="http://schemas.microsoft.com/office/drawing/2014/main" id="{3EDFCB02-E25D-FC85-CE6E-9A168AB437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7100" y="2180552"/>
                <a:ext cx="5269352" cy="2000419"/>
              </a:xfrm>
              <a:prstGeom prst="rect">
                <a:avLst/>
              </a:prstGeom>
              <a:blipFill>
                <a:blip r:embed="rId4"/>
                <a:stretch>
                  <a:fillRect b="-106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41D0B22-B54E-D11A-BB7F-C4846BBDED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096000" y="106326"/>
            <a:ext cx="0" cy="5869172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37F02BF-AFF6-E91C-D9B9-F207DAE141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82202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1E247-310E-17BF-80D8-8A0A4CE4F6A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Is it half 15?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323151A-7C03-4C88-8570-8A8105EAA4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1739" y="645925"/>
            <a:ext cx="210666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Is it half?</a:t>
            </a:r>
            <a:endParaRPr lang="en-US" altLang="en-US" sz="1100" b="1" dirty="0">
              <a:latin typeface="Century Gothic" panose="020B0502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 descr="10.5/21">
                <a:extLst>
                  <a:ext uri="{FF2B5EF4-FFF2-40B4-BE49-F238E27FC236}">
                    <a16:creationId xmlns:a16="http://schemas.microsoft.com/office/drawing/2014/main" id="{A29DDC04-1D05-CC1A-D1F8-40560DFE4CDD}"/>
                  </a:ext>
                </a:extLst>
              </p:cNvPr>
              <p:cNvSpPr txBox="1"/>
              <p:nvPr/>
            </p:nvSpPr>
            <p:spPr>
              <a:xfrm>
                <a:off x="466915" y="2180844"/>
                <a:ext cx="5269352" cy="2021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6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600" b="0" i="1" smtClean="0">
                              <a:latin typeface="Cambria Math" panose="02040503050406030204" pitchFamily="18" charset="0"/>
                            </a:rPr>
                            <m:t>10.5</m:t>
                          </m:r>
                        </m:num>
                        <m:den>
                          <m:r>
                            <a:rPr lang="en-US" sz="6600" b="0" i="1" smtClean="0">
                              <a:latin typeface="Cambria Math" panose="02040503050406030204" pitchFamily="18" charset="0"/>
                            </a:rPr>
                            <m:t>21</m:t>
                          </m:r>
                        </m:den>
                      </m:f>
                    </m:oMath>
                  </m:oMathPara>
                </a14:m>
                <a:endParaRPr lang="en-US" sz="6600" dirty="0"/>
              </a:p>
            </p:txBody>
          </p:sp>
        </mc:Choice>
        <mc:Fallback>
          <p:sp>
            <p:nvSpPr>
              <p:cNvPr id="5" name="TextBox 4" descr="10.5/21">
                <a:extLst>
                  <a:ext uri="{FF2B5EF4-FFF2-40B4-BE49-F238E27FC236}">
                    <a16:creationId xmlns:a16="http://schemas.microsoft.com/office/drawing/2014/main" id="{A29DDC04-1D05-CC1A-D1F8-40560DFE4C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915" y="2180844"/>
                <a:ext cx="5269352" cy="2021066"/>
              </a:xfrm>
              <a:prstGeom prst="rect">
                <a:avLst/>
              </a:prstGeom>
              <a:blipFill>
                <a:blip r:embed="rId3"/>
                <a:stretch>
                  <a:fillRect b="-106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>
            <a:extLst>
              <a:ext uri="{FF2B5EF4-FFF2-40B4-BE49-F238E27FC236}">
                <a16:creationId xmlns:a16="http://schemas.microsoft.com/office/drawing/2014/main" id="{6827047E-D01F-049E-6E83-E70D236573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48453" y="645925"/>
            <a:ext cx="210666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Is it half?</a:t>
            </a:r>
            <a:endParaRPr lang="en-US" altLang="en-US" sz="1100" b="1" dirty="0">
              <a:latin typeface="Century Gothic" panose="020B0502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 descr="11/20">
                <a:extLst>
                  <a:ext uri="{FF2B5EF4-FFF2-40B4-BE49-F238E27FC236}">
                    <a16:creationId xmlns:a16="http://schemas.microsoft.com/office/drawing/2014/main" id="{3EDFCB02-E25D-FC85-CE6E-9A168AB437C3}"/>
                  </a:ext>
                </a:extLst>
              </p:cNvPr>
              <p:cNvSpPr txBox="1"/>
              <p:nvPr/>
            </p:nvSpPr>
            <p:spPr>
              <a:xfrm>
                <a:off x="6297100" y="2180552"/>
                <a:ext cx="5269352" cy="20004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6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600" b="0" i="1" smtClean="0">
                              <a:latin typeface="Cambria Math" panose="02040503050406030204" pitchFamily="18" charset="0"/>
                            </a:rPr>
                            <m:t>11</m:t>
                          </m:r>
                        </m:num>
                        <m:den>
                          <m:r>
                            <a:rPr lang="en-US" sz="6600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</m:den>
                      </m:f>
                    </m:oMath>
                  </m:oMathPara>
                </a14:m>
                <a:endParaRPr lang="en-US" sz="6600" dirty="0"/>
              </a:p>
            </p:txBody>
          </p:sp>
        </mc:Choice>
        <mc:Fallback>
          <p:sp>
            <p:nvSpPr>
              <p:cNvPr id="6" name="TextBox 5" descr="11/20">
                <a:extLst>
                  <a:ext uri="{FF2B5EF4-FFF2-40B4-BE49-F238E27FC236}">
                    <a16:creationId xmlns:a16="http://schemas.microsoft.com/office/drawing/2014/main" id="{3EDFCB02-E25D-FC85-CE6E-9A168AB437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7100" y="2180552"/>
                <a:ext cx="5269352" cy="2000419"/>
              </a:xfrm>
              <a:prstGeom prst="rect">
                <a:avLst/>
              </a:prstGeom>
              <a:blipFill>
                <a:blip r:embed="rId4"/>
                <a:stretch>
                  <a:fillRect b="-106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41D0B22-B54E-D11A-BB7F-C4846BBDED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096000" y="106326"/>
            <a:ext cx="0" cy="5869172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37F02BF-AFF6-E91C-D9B9-F207DAE141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94261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766BDD-EBAC-A4A0-6B69-3799DC1C24D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Is it half 2?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3572C42-BA30-C21B-0011-9906E2DA85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1739" y="645925"/>
            <a:ext cx="210666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Is it half?</a:t>
            </a:r>
            <a:endParaRPr lang="en-US" altLang="en-US" sz="1100" b="1" dirty="0">
              <a:latin typeface="Century Gothic" panose="020B0502020202020204" pitchFamily="34" charset="0"/>
            </a:endParaRPr>
          </a:p>
        </p:txBody>
      </p:sp>
      <p:pic>
        <p:nvPicPr>
          <p:cNvPr id="9" name="Picture 8" descr="capital letter W, with lower part shaded">
            <a:extLst>
              <a:ext uri="{FF2B5EF4-FFF2-40B4-BE49-F238E27FC236}">
                <a16:creationId xmlns:a16="http://schemas.microsoft.com/office/drawing/2014/main" id="{DC838D59-E0CD-0AAD-7B0C-12C841DAA9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39"/>
          <a:stretch/>
        </p:blipFill>
        <p:spPr>
          <a:xfrm>
            <a:off x="1210234" y="1852188"/>
            <a:ext cx="4030271" cy="351229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C28526A-9D80-0C53-5579-68E15D4668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48453" y="645925"/>
            <a:ext cx="210666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Is it half?</a:t>
            </a:r>
            <a:endParaRPr lang="en-US" altLang="en-US" sz="1100" b="1" dirty="0">
              <a:latin typeface="Century Gothic" panose="020B0502020202020204" pitchFamily="34" charset="0"/>
            </a:endParaRPr>
          </a:p>
        </p:txBody>
      </p:sp>
      <p:pic>
        <p:nvPicPr>
          <p:cNvPr id="12" name="Picture 11" descr="capital letter W with left side shaded">
            <a:extLst>
              <a:ext uri="{FF2B5EF4-FFF2-40B4-BE49-F238E27FC236}">
                <a16:creationId xmlns:a16="http://schemas.microsoft.com/office/drawing/2014/main" id="{B6F0070E-37D2-6A95-0D5A-C02ED6AD32F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84"/>
          <a:stretch/>
        </p:blipFill>
        <p:spPr>
          <a:xfrm>
            <a:off x="6846929" y="1852188"/>
            <a:ext cx="4134837" cy="3649525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37F02BF-AFF6-E91C-D9B9-F207DAE141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170305"/>
            <a:ext cx="2743200" cy="365125"/>
          </a:xfrm>
        </p:spPr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2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41D0B22-B54E-D11A-BB7F-C4846BBDED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096000" y="106326"/>
            <a:ext cx="0" cy="5869172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6991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4AF57C-D386-BB95-41BA-CE38A371FD0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Is it half 3?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0AB1E58-3E92-16AE-A08C-E18773B925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1739" y="645925"/>
            <a:ext cx="210666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Is it half?</a:t>
            </a:r>
            <a:endParaRPr lang="en-US" altLang="en-US" sz="1100" b="1" dirty="0">
              <a:latin typeface="Century Gothic" panose="020B0502020202020204" pitchFamily="34" charset="0"/>
            </a:endParaRPr>
          </a:p>
        </p:txBody>
      </p:sp>
      <p:pic>
        <p:nvPicPr>
          <p:cNvPr id="14" name="Picture 13" descr="an equilateral triangle with a diagonal line going from bottom left corner to right hand side. Below the line is shaded.">
            <a:extLst>
              <a:ext uri="{FF2B5EF4-FFF2-40B4-BE49-F238E27FC236}">
                <a16:creationId xmlns:a16="http://schemas.microsoft.com/office/drawing/2014/main" id="{E46B0796-3593-5955-08BA-4ECB8B3CDBC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01"/>
          <a:stretch/>
        </p:blipFill>
        <p:spPr>
          <a:xfrm>
            <a:off x="1461734" y="1550353"/>
            <a:ext cx="3756880" cy="3498503"/>
          </a:xfrm>
          <a:prstGeom prst="rect">
            <a:avLst/>
          </a:prstGeom>
        </p:spPr>
      </p:pic>
      <p:pic>
        <p:nvPicPr>
          <p:cNvPr id="16" name="Picture 15" descr="an equilateral triangle divided vertically into 4 parts. The far left and far right parts are shaded.">
            <a:extLst>
              <a:ext uri="{FF2B5EF4-FFF2-40B4-BE49-F238E27FC236}">
                <a16:creationId xmlns:a16="http://schemas.microsoft.com/office/drawing/2014/main" id="{D7886E67-9428-3050-FE40-646A0654212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59"/>
          <a:stretch/>
        </p:blipFill>
        <p:spPr>
          <a:xfrm>
            <a:off x="7191974" y="1581618"/>
            <a:ext cx="3756880" cy="346723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87760DE-1707-4783-949C-220EA83602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7948453" y="645925"/>
            <a:ext cx="210666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Is it half?</a:t>
            </a:r>
            <a:endParaRPr lang="en-US" altLang="en-US" sz="1100" b="1" dirty="0">
              <a:latin typeface="Century Gothic" panose="020B0502020202020204" pitchFamily="34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41D0B22-B54E-D11A-BB7F-C4846BBDED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096000" y="106326"/>
            <a:ext cx="0" cy="5869172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37F02BF-AFF6-E91C-D9B9-F207DAE141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5658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245818-AF47-7A45-8370-A69B7063654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Is it half ?4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E754D32-A192-7FC3-B03C-1055E6C5A6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1739" y="645925"/>
            <a:ext cx="210666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Is it half?</a:t>
            </a:r>
            <a:endParaRPr lang="en-US" altLang="en-US" sz="1100" b="1" dirty="0">
              <a:latin typeface="Century Gothic" panose="020B0502020202020204" pitchFamily="34" charset="0"/>
            </a:endParaRPr>
          </a:p>
        </p:txBody>
      </p:sp>
      <p:pic>
        <p:nvPicPr>
          <p:cNvPr id="14" name="Picture 13" descr="an equilateral triangle with the top part shaded">
            <a:extLst>
              <a:ext uri="{FF2B5EF4-FFF2-40B4-BE49-F238E27FC236}">
                <a16:creationId xmlns:a16="http://schemas.microsoft.com/office/drawing/2014/main" id="{CD3F8B89-D1A0-9AFC-6C32-0220487A12B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57"/>
          <a:stretch/>
        </p:blipFill>
        <p:spPr>
          <a:xfrm>
            <a:off x="1474269" y="1620079"/>
            <a:ext cx="3774824" cy="3509568"/>
          </a:xfrm>
          <a:prstGeom prst="rect">
            <a:avLst/>
          </a:prstGeom>
        </p:spPr>
      </p:pic>
      <p:pic>
        <p:nvPicPr>
          <p:cNvPr id="16" name="Picture 15" descr="an equilateral triangle divided into four smaller equilateral triangles.&#10;The top and the far left smaller triangles are shaded.">
            <a:extLst>
              <a:ext uri="{FF2B5EF4-FFF2-40B4-BE49-F238E27FC236}">
                <a16:creationId xmlns:a16="http://schemas.microsoft.com/office/drawing/2014/main" id="{F38C1E2A-C793-0A2F-C10E-38A75D345E9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47"/>
          <a:stretch/>
        </p:blipFill>
        <p:spPr>
          <a:xfrm>
            <a:off x="7063931" y="1483016"/>
            <a:ext cx="3774823" cy="364663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1214D77-E38A-1D45-7EDC-BA09663768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7948453" y="645925"/>
            <a:ext cx="210666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Is it half?</a:t>
            </a:r>
            <a:endParaRPr lang="en-US" altLang="en-US" sz="1100" b="1" dirty="0">
              <a:latin typeface="Century Gothic" panose="020B0502020202020204" pitchFamily="34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41D0B22-B54E-D11A-BB7F-C4846BBDED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096000" y="106326"/>
            <a:ext cx="0" cy="5869172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37F02BF-AFF6-E91C-D9B9-F207DAE141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9935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B2C5BF14-2C56-4205-8E8C-0E43CCE7D9D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Is it half ?5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FED7D56-7D48-F13F-0874-E26A507802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1739" y="645925"/>
            <a:ext cx="210666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Is it half?</a:t>
            </a:r>
            <a:endParaRPr lang="en-US" altLang="en-US" sz="1100" b="1" dirty="0">
              <a:latin typeface="Century Gothic" panose="020B0502020202020204" pitchFamily="34" charset="0"/>
            </a:endParaRPr>
          </a:p>
        </p:txBody>
      </p:sp>
      <p:pic>
        <p:nvPicPr>
          <p:cNvPr id="16" name="Picture 15" descr="a shaded square with a white square inside of it. White square is on its side so it looks like a diamond shape">
            <a:extLst>
              <a:ext uri="{FF2B5EF4-FFF2-40B4-BE49-F238E27FC236}">
                <a16:creationId xmlns:a16="http://schemas.microsoft.com/office/drawing/2014/main" id="{26BD0904-647B-98D7-BA25-51742287422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21"/>
          <a:stretch/>
        </p:blipFill>
        <p:spPr>
          <a:xfrm>
            <a:off x="1731750" y="1662703"/>
            <a:ext cx="3665286" cy="353259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05651A5-A12D-7F7A-545C-CE413FECC5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7948453" y="645925"/>
            <a:ext cx="210666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Is it half?</a:t>
            </a:r>
            <a:endParaRPr lang="en-US" altLang="en-US" sz="1100" b="1" dirty="0">
              <a:latin typeface="Century Gothic" panose="020B0502020202020204" pitchFamily="34" charset="0"/>
            </a:endParaRPr>
          </a:p>
        </p:txBody>
      </p:sp>
      <p:pic>
        <p:nvPicPr>
          <p:cNvPr id="18" name="Picture 17" descr="a shaded triangle within the bounds of a square. The points of the triangle touch the edges of the square">
            <a:extLst>
              <a:ext uri="{FF2B5EF4-FFF2-40B4-BE49-F238E27FC236}">
                <a16:creationId xmlns:a16="http://schemas.microsoft.com/office/drawing/2014/main" id="{FDBED94A-74EF-3EB9-C7F2-4B9582B40A7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54"/>
          <a:stretch/>
        </p:blipFill>
        <p:spPr>
          <a:xfrm>
            <a:off x="7423115" y="1855557"/>
            <a:ext cx="3220662" cy="3339739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37F02BF-AFF6-E91C-D9B9-F207DAE141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5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41D0B22-B54E-D11A-BB7F-C4846BBDED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096000" y="106326"/>
            <a:ext cx="0" cy="5869172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29558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29F971-A8C1-2078-3567-8D3A5E85AC6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Is it half ?6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0DD0169-CF59-3D22-F99C-96B37F26AD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1739" y="645925"/>
            <a:ext cx="210666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Is it half?</a:t>
            </a:r>
            <a:endParaRPr lang="en-US" altLang="en-US" sz="1100" b="1" dirty="0">
              <a:latin typeface="Century Gothic" panose="020B0502020202020204" pitchFamily="34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41D0B22-B54E-D11A-BB7F-C4846BBDED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096000" y="106326"/>
            <a:ext cx="0" cy="5869172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8" name="Star: 5 Points 7" descr="white star">
            <a:extLst>
              <a:ext uri="{FF2B5EF4-FFF2-40B4-BE49-F238E27FC236}">
                <a16:creationId xmlns:a16="http://schemas.microsoft.com/office/drawing/2014/main" id="{073415EB-2834-45F3-96D2-FCCF157612FD}"/>
              </a:ext>
            </a:extLst>
          </p:cNvPr>
          <p:cNvSpPr/>
          <p:nvPr/>
        </p:nvSpPr>
        <p:spPr>
          <a:xfrm>
            <a:off x="2375309" y="2307265"/>
            <a:ext cx="563525" cy="542261"/>
          </a:xfrm>
          <a:prstGeom prst="star5">
            <a:avLst/>
          </a:prstGeom>
          <a:noFill/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tar: 5 Points 11" descr="blue star">
            <a:extLst>
              <a:ext uri="{FF2B5EF4-FFF2-40B4-BE49-F238E27FC236}">
                <a16:creationId xmlns:a16="http://schemas.microsoft.com/office/drawing/2014/main" id="{EF66C12A-A19F-1D8E-2D7A-D930A2CC1BE3}"/>
              </a:ext>
            </a:extLst>
          </p:cNvPr>
          <p:cNvSpPr/>
          <p:nvPr/>
        </p:nvSpPr>
        <p:spPr>
          <a:xfrm>
            <a:off x="3459830" y="2307264"/>
            <a:ext cx="563525" cy="542261"/>
          </a:xfrm>
          <a:prstGeom prst="star5">
            <a:avLst/>
          </a:prstGeom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tar: 5 Points 14" descr="white star">
            <a:extLst>
              <a:ext uri="{FF2B5EF4-FFF2-40B4-BE49-F238E27FC236}">
                <a16:creationId xmlns:a16="http://schemas.microsoft.com/office/drawing/2014/main" id="{1B1D3487-7249-D951-9946-37666B6E8D4A}"/>
              </a:ext>
            </a:extLst>
          </p:cNvPr>
          <p:cNvSpPr/>
          <p:nvPr/>
        </p:nvSpPr>
        <p:spPr>
          <a:xfrm>
            <a:off x="2375308" y="3292967"/>
            <a:ext cx="563525" cy="542261"/>
          </a:xfrm>
          <a:prstGeom prst="star5">
            <a:avLst/>
          </a:prstGeom>
          <a:noFill/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tar: 5 Points 12" descr="two vertical columns of 3 stars each.&#10;stars on the right are shaded blue">
            <a:extLst>
              <a:ext uri="{FF2B5EF4-FFF2-40B4-BE49-F238E27FC236}">
                <a16:creationId xmlns:a16="http://schemas.microsoft.com/office/drawing/2014/main" id="{006766A4-D846-2C1B-5A86-FA3C9096E03F}"/>
              </a:ext>
            </a:extLst>
          </p:cNvPr>
          <p:cNvSpPr/>
          <p:nvPr/>
        </p:nvSpPr>
        <p:spPr>
          <a:xfrm>
            <a:off x="3459831" y="3306725"/>
            <a:ext cx="563525" cy="542261"/>
          </a:xfrm>
          <a:prstGeom prst="star5">
            <a:avLst/>
          </a:prstGeom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tar: 5 Points 15" descr="white star">
            <a:extLst>
              <a:ext uri="{FF2B5EF4-FFF2-40B4-BE49-F238E27FC236}">
                <a16:creationId xmlns:a16="http://schemas.microsoft.com/office/drawing/2014/main" id="{3DAFEEF9-24FA-B30B-FF6C-1F1D8E04B5AD}"/>
              </a:ext>
            </a:extLst>
          </p:cNvPr>
          <p:cNvSpPr/>
          <p:nvPr/>
        </p:nvSpPr>
        <p:spPr>
          <a:xfrm>
            <a:off x="2375308" y="4331470"/>
            <a:ext cx="563525" cy="542261"/>
          </a:xfrm>
          <a:prstGeom prst="star5">
            <a:avLst/>
          </a:prstGeom>
          <a:noFill/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tar: 5 Points 13" descr="blue star">
            <a:extLst>
              <a:ext uri="{FF2B5EF4-FFF2-40B4-BE49-F238E27FC236}">
                <a16:creationId xmlns:a16="http://schemas.microsoft.com/office/drawing/2014/main" id="{D34DA154-45D0-8A0D-D1BE-CF7DB4FFD25F}"/>
              </a:ext>
            </a:extLst>
          </p:cNvPr>
          <p:cNvSpPr/>
          <p:nvPr/>
        </p:nvSpPr>
        <p:spPr>
          <a:xfrm>
            <a:off x="3470463" y="4306187"/>
            <a:ext cx="563525" cy="542261"/>
          </a:xfrm>
          <a:prstGeom prst="star5">
            <a:avLst/>
          </a:prstGeom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tar: 5 Points 16" descr="two vertical columns of 3 stars each.&#10;one star in left column is shaded blue, two stars in left column are blue">
            <a:extLst>
              <a:ext uri="{FF2B5EF4-FFF2-40B4-BE49-F238E27FC236}">
                <a16:creationId xmlns:a16="http://schemas.microsoft.com/office/drawing/2014/main" id="{D31C8305-4C18-B635-5153-A85EAEA25ADC}"/>
              </a:ext>
            </a:extLst>
          </p:cNvPr>
          <p:cNvSpPr/>
          <p:nvPr/>
        </p:nvSpPr>
        <p:spPr>
          <a:xfrm>
            <a:off x="8191315" y="2275367"/>
            <a:ext cx="563525" cy="542261"/>
          </a:xfrm>
          <a:prstGeom prst="star5">
            <a:avLst/>
          </a:prstGeom>
          <a:noFill/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tar: 5 Points 17" descr="blue star">
            <a:extLst>
              <a:ext uri="{FF2B5EF4-FFF2-40B4-BE49-F238E27FC236}">
                <a16:creationId xmlns:a16="http://schemas.microsoft.com/office/drawing/2014/main" id="{CB570719-C654-4F39-4AEA-1B89306B6018}"/>
              </a:ext>
            </a:extLst>
          </p:cNvPr>
          <p:cNvSpPr/>
          <p:nvPr/>
        </p:nvSpPr>
        <p:spPr>
          <a:xfrm>
            <a:off x="9275836" y="2275366"/>
            <a:ext cx="563525" cy="542261"/>
          </a:xfrm>
          <a:prstGeom prst="star5">
            <a:avLst/>
          </a:prstGeom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Star: 5 Points 18" descr="blue star">
            <a:extLst>
              <a:ext uri="{FF2B5EF4-FFF2-40B4-BE49-F238E27FC236}">
                <a16:creationId xmlns:a16="http://schemas.microsoft.com/office/drawing/2014/main" id="{287D0874-9F22-2AB2-4EBC-B40E2B25EEC3}"/>
              </a:ext>
            </a:extLst>
          </p:cNvPr>
          <p:cNvSpPr/>
          <p:nvPr/>
        </p:nvSpPr>
        <p:spPr>
          <a:xfrm>
            <a:off x="8191313" y="3306725"/>
            <a:ext cx="563525" cy="542261"/>
          </a:xfrm>
          <a:prstGeom prst="star5">
            <a:avLst/>
          </a:prstGeom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Star: 5 Points 20" descr="white star">
            <a:extLst>
              <a:ext uri="{FF2B5EF4-FFF2-40B4-BE49-F238E27FC236}">
                <a16:creationId xmlns:a16="http://schemas.microsoft.com/office/drawing/2014/main" id="{012AC8AF-FB90-E3BB-9107-F8B355C23EEB}"/>
              </a:ext>
            </a:extLst>
          </p:cNvPr>
          <p:cNvSpPr/>
          <p:nvPr/>
        </p:nvSpPr>
        <p:spPr>
          <a:xfrm>
            <a:off x="9286469" y="3274827"/>
            <a:ext cx="563525" cy="542261"/>
          </a:xfrm>
          <a:prstGeom prst="star5">
            <a:avLst/>
          </a:prstGeom>
          <a:noFill/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Star: 5 Points 21" descr="white star">
            <a:extLst>
              <a:ext uri="{FF2B5EF4-FFF2-40B4-BE49-F238E27FC236}">
                <a16:creationId xmlns:a16="http://schemas.microsoft.com/office/drawing/2014/main" id="{1B232B79-6581-BD54-93E0-A1F0036DB0BA}"/>
              </a:ext>
            </a:extLst>
          </p:cNvPr>
          <p:cNvSpPr/>
          <p:nvPr/>
        </p:nvSpPr>
        <p:spPr>
          <a:xfrm>
            <a:off x="8191314" y="4299572"/>
            <a:ext cx="563525" cy="542261"/>
          </a:xfrm>
          <a:prstGeom prst="star5">
            <a:avLst/>
          </a:prstGeom>
          <a:noFill/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Star: 5 Points 19" descr="blue star">
            <a:extLst>
              <a:ext uri="{FF2B5EF4-FFF2-40B4-BE49-F238E27FC236}">
                <a16:creationId xmlns:a16="http://schemas.microsoft.com/office/drawing/2014/main" id="{DF94D697-E35B-BF54-9688-9CC3C3B19F02}"/>
              </a:ext>
            </a:extLst>
          </p:cNvPr>
          <p:cNvSpPr/>
          <p:nvPr/>
        </p:nvSpPr>
        <p:spPr>
          <a:xfrm>
            <a:off x="9286469" y="4274289"/>
            <a:ext cx="563525" cy="542261"/>
          </a:xfrm>
          <a:prstGeom prst="star5">
            <a:avLst/>
          </a:prstGeom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F65CFDD-C9DF-DBC1-1403-407BCBCBF1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7948453" y="645925"/>
            <a:ext cx="210666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Is it half?</a:t>
            </a:r>
            <a:endParaRPr lang="en-US" altLang="en-US" sz="1100" b="1" dirty="0">
              <a:latin typeface="Century Gothic" panose="020B0502020202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37F02BF-AFF6-E91C-D9B9-F207DAE141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80431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C3AB9C-1288-786B-BECD-6524E1571A9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Is it half ?7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96E42FC-E045-207E-8230-6D3409D7D5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1739" y="645925"/>
            <a:ext cx="210666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Is it half?</a:t>
            </a:r>
            <a:endParaRPr lang="en-US" altLang="en-US" sz="1100" b="1" dirty="0">
              <a:latin typeface="Century Gothic" panose="020B0502020202020204" pitchFamily="34" charset="0"/>
            </a:endParaRPr>
          </a:p>
        </p:txBody>
      </p:sp>
      <p:pic>
        <p:nvPicPr>
          <p:cNvPr id="15" name="Picture 14" descr="Shows one half of a set where 5 black and 5 white circles are randomly arranged.">
            <a:extLst>
              <a:ext uri="{FF2B5EF4-FFF2-40B4-BE49-F238E27FC236}">
                <a16:creationId xmlns:a16="http://schemas.microsoft.com/office/drawing/2014/main" id="{BD2ECF28-5BC7-16B8-47D0-490CDB3D3F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506569"/>
            <a:ext cx="4542003" cy="475662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B66A267-4262-B8D8-9657-8D7D7698A3C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ChangeArrowheads="1"/>
          </p:cNvSpPr>
          <p:nvPr/>
        </p:nvSpPr>
        <p:spPr bwMode="auto">
          <a:xfrm>
            <a:off x="7948453" y="645925"/>
            <a:ext cx="210666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Is it half?</a:t>
            </a:r>
            <a:endParaRPr lang="en-US" altLang="en-US" sz="1100" b="1" dirty="0">
              <a:latin typeface="Century Gothic" panose="020B0502020202020204" pitchFamily="34" charset="0"/>
            </a:endParaRPr>
          </a:p>
        </p:txBody>
      </p:sp>
      <p:pic>
        <p:nvPicPr>
          <p:cNvPr id="13" name="Picture 12" descr="5 black circles on left and 5 white circles on right">
            <a:extLst>
              <a:ext uri="{FF2B5EF4-FFF2-40B4-BE49-F238E27FC236}">
                <a16:creationId xmlns:a16="http://schemas.microsoft.com/office/drawing/2014/main" id="{A2E5DF5E-2D2C-C108-A723-36A12B4604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3232" y="1623976"/>
            <a:ext cx="4617108" cy="1599498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41D0B22-B54E-D11A-BB7F-C4846BBDED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096000" y="106326"/>
            <a:ext cx="0" cy="5869172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37F02BF-AFF6-E91C-D9B9-F207DAE141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21685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58EB9921-FAB5-D776-7401-A05F56D4A6D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Is it half ?8</a:t>
            </a: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4868768" y="400614"/>
            <a:ext cx="210666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Is it half?</a:t>
            </a:r>
            <a:endParaRPr lang="en-US" altLang="en-US" sz="1100" b="1" dirty="0">
              <a:latin typeface="Century Gothic" panose="020B0502020202020204" pitchFamily="34" charset="0"/>
            </a:endParaRPr>
          </a:p>
        </p:txBody>
      </p:sp>
      <p:pic>
        <p:nvPicPr>
          <p:cNvPr id="8" name="Picture 7" descr="$10 bill">
            <a:extLst>
              <a:ext uri="{FF2B5EF4-FFF2-40B4-BE49-F238E27FC236}">
                <a16:creationId xmlns:a16="http://schemas.microsoft.com/office/drawing/2014/main" id="{54D0FF1C-D0BA-CE51-50F4-B6CDBADC60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265001" y="1685304"/>
            <a:ext cx="2956424" cy="1206751"/>
          </a:xfrm>
          <a:prstGeom prst="rect">
            <a:avLst/>
          </a:prstGeom>
        </p:spPr>
      </p:pic>
      <p:pic>
        <p:nvPicPr>
          <p:cNvPr id="12" name="Picture 11" descr="$10 bill">
            <a:extLst>
              <a:ext uri="{FF2B5EF4-FFF2-40B4-BE49-F238E27FC236}">
                <a16:creationId xmlns:a16="http://schemas.microsoft.com/office/drawing/2014/main" id="{74A2D77D-BB67-0463-805E-022BF6882C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2103730" y="3071081"/>
            <a:ext cx="2956424" cy="1206751"/>
          </a:xfrm>
          <a:prstGeom prst="rect">
            <a:avLst/>
          </a:prstGeom>
        </p:spPr>
      </p:pic>
      <p:pic>
        <p:nvPicPr>
          <p:cNvPr id="13" name="Picture 12" descr="$10 bill">
            <a:extLst>
              <a:ext uri="{FF2B5EF4-FFF2-40B4-BE49-F238E27FC236}">
                <a16:creationId xmlns:a16="http://schemas.microsoft.com/office/drawing/2014/main" id="{0C5EE4E7-F4C0-2084-3614-E9100EC2FC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2743213" y="4456858"/>
            <a:ext cx="2956424" cy="1206751"/>
          </a:xfrm>
          <a:prstGeom prst="rect">
            <a:avLst/>
          </a:prstGeom>
        </p:spPr>
      </p:pic>
      <p:sp>
        <p:nvSpPr>
          <p:cNvPr id="16" name="Oval 15" descr="3 ten dollar bills circled on left&#10;3 five dollar bills on right, no circle">
            <a:extLst>
              <a:ext uri="{FF2B5EF4-FFF2-40B4-BE49-F238E27FC236}">
                <a16:creationId xmlns:a16="http://schemas.microsoft.com/office/drawing/2014/main" id="{96465683-FC1F-3085-9A25-BB06926F237F}"/>
              </a:ext>
            </a:extLst>
          </p:cNvPr>
          <p:cNvSpPr/>
          <p:nvPr/>
        </p:nvSpPr>
        <p:spPr>
          <a:xfrm>
            <a:off x="1430870" y="1084476"/>
            <a:ext cx="4002885" cy="5179960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$5 bill">
            <a:extLst>
              <a:ext uri="{FF2B5EF4-FFF2-40B4-BE49-F238E27FC236}">
                <a16:creationId xmlns:a16="http://schemas.microsoft.com/office/drawing/2014/main" id="{D836D0AA-E19B-775D-F30B-5EB46D8B50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6973" y="1641260"/>
            <a:ext cx="2956424" cy="1250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$5 bill">
            <a:extLst>
              <a:ext uri="{FF2B5EF4-FFF2-40B4-BE49-F238E27FC236}">
                <a16:creationId xmlns:a16="http://schemas.microsoft.com/office/drawing/2014/main" id="{C606D638-7564-FC80-2D75-0A73159F94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3071081"/>
            <a:ext cx="2956424" cy="1250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$5 bill">
            <a:extLst>
              <a:ext uri="{FF2B5EF4-FFF2-40B4-BE49-F238E27FC236}">
                <a16:creationId xmlns:a16="http://schemas.microsoft.com/office/drawing/2014/main" id="{42C9E3DB-1C4F-3A7A-2366-01D2943FDF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2991" y="4434835"/>
            <a:ext cx="2956424" cy="1250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37F02BF-AFF6-E91C-D9B9-F207DAE141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00490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2000491-93F6-77A7-8DA4-D4BDE614752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Is it half 9?</a:t>
            </a: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4868768" y="400614"/>
            <a:ext cx="210666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Is it half?</a:t>
            </a:r>
            <a:endParaRPr lang="en-US" altLang="en-US" sz="1100" b="1" dirty="0">
              <a:latin typeface="Century Gothic" panose="020B0502020202020204" pitchFamily="34" charset="0"/>
            </a:endParaRPr>
          </a:p>
        </p:txBody>
      </p:sp>
      <p:pic>
        <p:nvPicPr>
          <p:cNvPr id="8" name="Picture 7" descr="$10 bill">
            <a:extLst>
              <a:ext uri="{FF2B5EF4-FFF2-40B4-BE49-F238E27FC236}">
                <a16:creationId xmlns:a16="http://schemas.microsoft.com/office/drawing/2014/main" id="{54D0FF1C-D0BA-CE51-50F4-B6CDBADC60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265001" y="1685304"/>
            <a:ext cx="2956424" cy="1206751"/>
          </a:xfrm>
          <a:prstGeom prst="rect">
            <a:avLst/>
          </a:prstGeom>
        </p:spPr>
      </p:pic>
      <p:pic>
        <p:nvPicPr>
          <p:cNvPr id="13" name="Picture 12" descr="$10 bill">
            <a:extLst>
              <a:ext uri="{FF2B5EF4-FFF2-40B4-BE49-F238E27FC236}">
                <a16:creationId xmlns:a16="http://schemas.microsoft.com/office/drawing/2014/main" id="{0C5EE4E7-F4C0-2084-3614-E9100EC2FC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2296646" y="3071080"/>
            <a:ext cx="2956424" cy="1206751"/>
          </a:xfrm>
          <a:prstGeom prst="rect">
            <a:avLst/>
          </a:prstGeom>
        </p:spPr>
      </p:pic>
      <p:pic>
        <p:nvPicPr>
          <p:cNvPr id="14" name="Picture 2" descr="$5 bill">
            <a:extLst>
              <a:ext uri="{FF2B5EF4-FFF2-40B4-BE49-F238E27FC236}">
                <a16:creationId xmlns:a16="http://schemas.microsoft.com/office/drawing/2014/main" id="{C606D638-7564-FC80-2D75-0A73159F94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0556" y="4547298"/>
            <a:ext cx="2956424" cy="1250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Oval 15" descr="2 ten dollar bills and 1 five dollar bill circled on left&#10;2 ten dollar bills and 1 five dollar bill on right, no circle">
            <a:extLst>
              <a:ext uri="{FF2B5EF4-FFF2-40B4-BE49-F238E27FC236}">
                <a16:creationId xmlns:a16="http://schemas.microsoft.com/office/drawing/2014/main" id="{96465683-FC1F-3085-9A25-BB06926F237F}"/>
              </a:ext>
            </a:extLst>
          </p:cNvPr>
          <p:cNvSpPr/>
          <p:nvPr/>
        </p:nvSpPr>
        <p:spPr>
          <a:xfrm>
            <a:off x="1430870" y="1084476"/>
            <a:ext cx="4002885" cy="5179960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2" descr="$5 bill">
            <a:extLst>
              <a:ext uri="{FF2B5EF4-FFF2-40B4-BE49-F238E27FC236}">
                <a16:creationId xmlns:a16="http://schemas.microsoft.com/office/drawing/2014/main" id="{42C9E3DB-1C4F-3A7A-2366-01D2943FDF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8247" y="1401511"/>
            <a:ext cx="2956424" cy="1250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$10 bill">
            <a:extLst>
              <a:ext uri="{FF2B5EF4-FFF2-40B4-BE49-F238E27FC236}">
                <a16:creationId xmlns:a16="http://schemas.microsoft.com/office/drawing/2014/main" id="{74A2D77D-BB67-0463-805E-022BF6882C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7677115" y="3006872"/>
            <a:ext cx="2956424" cy="1206751"/>
          </a:xfrm>
          <a:prstGeom prst="rect">
            <a:avLst/>
          </a:prstGeom>
        </p:spPr>
      </p:pic>
      <p:pic>
        <p:nvPicPr>
          <p:cNvPr id="5" name="Picture 4" descr="$10 bill">
            <a:extLst>
              <a:ext uri="{FF2B5EF4-FFF2-40B4-BE49-F238E27FC236}">
                <a16:creationId xmlns:a16="http://schemas.microsoft.com/office/drawing/2014/main" id="{62C00C75-6D6D-F0C2-58AC-1A324DE79F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424543" y="4568189"/>
            <a:ext cx="2956424" cy="1206751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37F02BF-AFF6-E91C-D9B9-F207DAE141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57930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3833</TotalTime>
  <Words>669</Words>
  <Application>Microsoft Macintosh PowerPoint</Application>
  <PresentationFormat>Widescreen</PresentationFormat>
  <Paragraphs>108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Aleo</vt:lpstr>
      <vt:lpstr>Arial</vt:lpstr>
      <vt:lpstr>Calibri</vt:lpstr>
      <vt:lpstr>Calibri Light</vt:lpstr>
      <vt:lpstr>Cambria Math</vt:lpstr>
      <vt:lpstr>Century Gothic</vt:lpstr>
      <vt:lpstr>Office Theme</vt:lpstr>
      <vt:lpstr>Is it half?</vt:lpstr>
      <vt:lpstr>Is it half 2?</vt:lpstr>
      <vt:lpstr>Is it half 3?</vt:lpstr>
      <vt:lpstr>Is it half ?4</vt:lpstr>
      <vt:lpstr>Is it half ?5</vt:lpstr>
      <vt:lpstr>Is it half ?6</vt:lpstr>
      <vt:lpstr>Is it half ?7</vt:lpstr>
      <vt:lpstr>Is it half ?8</vt:lpstr>
      <vt:lpstr>Is it half 9?</vt:lpstr>
      <vt:lpstr>Is it half 10?</vt:lpstr>
      <vt:lpstr>Is it half ?11</vt:lpstr>
      <vt:lpstr>Is it half 12?</vt:lpstr>
      <vt:lpstr>Is it half 13?</vt:lpstr>
      <vt:lpstr>Is it half 14?</vt:lpstr>
      <vt:lpstr>Is it half 15?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Melissa Braaten</dc:creator>
  <cp:lastModifiedBy>Sherry Soares</cp:lastModifiedBy>
  <cp:revision>48</cp:revision>
  <cp:lastPrinted>2024-07-30T18:25:14Z</cp:lastPrinted>
  <dcterms:created xsi:type="dcterms:W3CDTF">2024-01-21T16:14:07Z</dcterms:created>
  <dcterms:modified xsi:type="dcterms:W3CDTF">2026-07-29T14:58:39Z</dcterms:modified>
</cp:coreProperties>
</file>