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736" r:id="rId2"/>
    <p:sldId id="737" r:id="rId3"/>
    <p:sldId id="745" r:id="rId4"/>
    <p:sldId id="764" r:id="rId5"/>
    <p:sldId id="749" r:id="rId6"/>
    <p:sldId id="741" r:id="rId7"/>
    <p:sldId id="766" r:id="rId8"/>
    <p:sldId id="753" r:id="rId9"/>
    <p:sldId id="763" r:id="rId10"/>
    <p:sldId id="768" r:id="rId11"/>
    <p:sldId id="743" r:id="rId12"/>
    <p:sldId id="742" r:id="rId13"/>
    <p:sldId id="767" r:id="rId14"/>
    <p:sldId id="751" r:id="rId15"/>
    <p:sldId id="752" r:id="rId16"/>
    <p:sldId id="769" r:id="rId17"/>
    <p:sldId id="754" r:id="rId18"/>
    <p:sldId id="755" r:id="rId19"/>
    <p:sldId id="770" r:id="rId20"/>
    <p:sldId id="758" r:id="rId21"/>
    <p:sldId id="759" r:id="rId22"/>
    <p:sldId id="772" r:id="rId23"/>
    <p:sldId id="747" r:id="rId24"/>
    <p:sldId id="740" r:id="rId25"/>
    <p:sldId id="765" r:id="rId26"/>
    <p:sldId id="760" r:id="rId27"/>
    <p:sldId id="761" r:id="rId28"/>
    <p:sldId id="773" r:id="rId29"/>
    <p:sldId id="756" r:id="rId30"/>
    <p:sldId id="757" r:id="rId31"/>
    <p:sldId id="77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2" autoAdjust="0"/>
    <p:restoredTop sz="86409" autoAdjust="0"/>
  </p:normalViewPr>
  <p:slideViewPr>
    <p:cSldViewPr snapToGrid="0">
      <p:cViewPr varScale="1">
        <p:scale>
          <a:sx n="73" d="100"/>
          <a:sy n="73" d="100"/>
        </p:scale>
        <p:origin x="224" y="11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D0B73-1A0B-3F40-BA52-37DD48F2D945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73659-BFBC-E14D-88BF-D47A63954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78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97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https://www.ncbi.nlm.nih.gov/books/NBK555484/#:~:text=Hospitals%20are%20the%20most%20common,a%20Level%204%20maternity%20unit.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03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https://www.pexels.com/photo/man-standing-beside-his-wife-teaching-their-child-how-to-ride-bicycle-1128318/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638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https://www.census.gov/library/visualizations/2024/comm/hispanic-percent-county.html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32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https://www.census.gov/library/visualizations/2024/comm/hispanic-percent-county.html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96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is owned by SABES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7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https://www.pewresearch.org/social-trends/2018/01/09/many-americans-say-they-liked-math-and-science-in-school-thought-about-a-stem-career/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93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https://www.pewresearch.org/social-trends/2018/01/09/many-americans-say-they-liked-math-and-science-in-school-thought-about-a-stem-career/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7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https://www.pexels.com/search/kid%20school%20stress/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74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https://www.cdc.gov/mmwr/volumes/73/wr/mm7305a6.htm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https://www.cdc.gov/mmwr/volumes/73/wr/mm7305a6.htm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7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https://pixabay.com/illustrations/ai-generated-people-faces-inclusion-8570267/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07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https://www.pexels.com/photo/a-boy-painting-7104384/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43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https://nces.ed.gov/programs/coe/indicator/tgk/homeschooled-children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892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https://nces.ed.gov/programs/coe/indicator/tgk/homeschooled-children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73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https://www.pexels.com/photo/elderly-man-giving-colorful-flowers-to-his-wife-5637842/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632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https://www.census.gov/library/visualizations/interactive/population-65-and-over-2022.html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43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https://www.census.gov/library/visualizations/interactive/population-65-and-over-2022.html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71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https://pixabay.com/photos/cars-vehicles-dimensions-7850450/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221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https://www.edmunds.com/most-popular-car-colors/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208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https://www.edmunds.com/most-popular-car-colors/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237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https://pixabay.com/photos/muslim-woman-writing-notebook-7520627/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https://www.census.gov/newsroom/press-releases/2024/foreign-born-population.html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605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https://www.healthline.com/health/left-handers-and-health-risk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958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https://www.healthline.com/health/left-handers-and-health-risk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43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https://www.census.gov/newsroom/press-releases/2024/foreign-born-population.html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22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https://pixabay.com/vectors/massachusetts-state-map-geography-43766/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4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https://www.census.gov/library/visualizations/interactive/foreign-born-population-2018-2022.html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6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https://www.census.gov/library/visualizations/interactive/foreign-born-population-2018-2022.html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69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from: https://pixabay.com/photos/baby-birth-healthy-baby-child-1531059/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8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https://www.ncbi.nlm.nih.gov/books/NBK555484/#:~:text=Hospitals%20are%20the%20most%20common,a%20Level%204%20maternity%20unit.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73659-BFBC-E14D-88BF-D47A639541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55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36C4A-9050-9238-CA59-1BA3243D5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97B102-F9AA-89D1-2FE4-2FA1BE8FB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836D-673D-CD77-C1F9-296907C1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16622-23BD-1EC4-77EB-05DBEC69F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75289-02FC-CCD9-3505-69C0F32B0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6615-FA36-4D2D-19E9-5C8DA7A67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4E200-396C-A39E-3ADF-5924AF2A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A939-E659-563B-9DD8-626F63739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3B30F-2832-5865-81FB-AABE4B7D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BBEBA-79E1-9D4B-1C53-162C9F46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01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2D4EB3-C494-6EFE-EE3A-04EDCEC6B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BC9AB-2145-035E-3BBC-A0CE4FA8D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7EE43-897A-B095-BDB2-BC74706F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FC484-58D6-CA5F-C265-0221647D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FEE8-E608-7661-FE52-EA6464DDA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89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69487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99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2572-9A64-D9E9-C6A6-795C76BC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A1A97-2428-40DC-E165-847BA21F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3FAAD-EDA0-4810-ED73-C66C2C71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241AF-FAEF-604E-81E6-EBCFF0974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33F2C-E2D9-1B75-11E7-21F58C26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42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0E10-EBF6-EF26-73C6-DD3DA1CE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2A7A4-FB54-268F-0C43-3E69DDF0C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D85CA-05DB-A218-8F9F-C7EA5AF7B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956C1-2E3D-A817-1B68-5E517861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B0029-A1B5-0D47-7A10-7B31AB5D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87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AE82C-C2AB-0AD6-0FBF-A047E764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B70F0-0E3D-FE50-6B0C-28A18A1D6B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56A6A-8A91-8098-EB82-8B231F632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88238-E240-D5DC-6450-E3196B88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BFE5F-B9FA-2A44-E3AF-69654E48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FA84E-6A8D-7FD1-6490-CC2D3E359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4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95ED-7B18-FE68-D91D-95EA1849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312FD-F30D-A03E-0685-68E786E89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62721-9984-7BA2-16E2-E574A4673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FD50F-DBFE-78C5-5D59-F7E3B7B0C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252A6-2F49-3FC6-BD7D-7A9ABD2DB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EC9638-A439-5518-A50E-55FA7F2D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BBCED7-120A-A6AE-FEDD-7031BFC4A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B05AF8-FD4D-B10D-837F-8E0E049B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1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0236-2609-777E-7F7B-61C34ABB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ED169-AEAD-5BD2-2574-BE079B2D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79710-7153-8CBE-D0A7-41761D079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47D76-1934-9B8A-B527-9901D90F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5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A1A23-5423-662E-740B-A5FB6A01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9FD8D7-B980-024B-EBCB-A8DF8EDC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E4DC9-04BE-A487-88D1-4B4EB873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2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8360-87C3-6875-29DD-948233A93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A9F6B-9DD6-641D-F465-B4A9B4385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Calibri" panose="020F0502020204030204" pitchFamily="34" charset="0"/>
              </a:defRPr>
            </a:lvl1pPr>
            <a:lvl2pPr>
              <a:defRPr sz="2800" b="1" i="0">
                <a:latin typeface="Calibri" panose="020F0502020204030204" pitchFamily="34" charset="0"/>
              </a:defRPr>
            </a:lvl2pPr>
            <a:lvl3pPr>
              <a:defRPr sz="2400" b="1" i="0">
                <a:latin typeface="Calibri" panose="020F0502020204030204" pitchFamily="34" charset="0"/>
              </a:defRPr>
            </a:lvl3pPr>
            <a:lvl4pPr>
              <a:defRPr sz="2000" b="1" i="0">
                <a:latin typeface="Calibri" panose="020F0502020204030204" pitchFamily="34" charset="0"/>
              </a:defRPr>
            </a:lvl4pPr>
            <a:lvl5pPr>
              <a:defRPr sz="2000" b="1" i="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0DB8E-3BE4-4BDD-1CC5-9CEB8CD0A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82720-C7E5-FFB5-06AA-34E93FE1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2B36F-0A52-552B-5135-A48EE360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4F050-8F6D-7711-8A07-747BDC8D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46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5788-7E37-A4B7-4789-1B157F6A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DF98DC-AEEA-D8F8-BD17-4D18CFFD3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F7462-727A-24C2-C625-C8A5EC181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267A5-D861-0E2C-9C2E-6844AA98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09793E-3F25-67EE-2F7A-DC7BBE77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D436D-96BF-E75C-43DA-A0A77EF9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3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5A9AC5-6C80-F96B-E0B3-FA00F3D2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6FFC8-C961-6B6F-9AC6-B92A78215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44553-895F-CDED-A90A-C7CB69412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506A1-FBAF-6EB2-E1B0-69C89B40A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DB76-312E-F083-64F2-A24BC8C8C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F47B9AF8-5558-45D2-8FDE-6D4F6D7EBD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8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D2841E-E772-40FB-93AB-D0522B7D3C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01332" y="259040"/>
            <a:ext cx="33858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A03B51-2FCB-5CB8-7BD1-A66A85A6B2D7}"/>
              </a:ext>
            </a:extLst>
          </p:cNvPr>
          <p:cNvSpPr txBox="1"/>
          <p:nvPr/>
        </p:nvSpPr>
        <p:spPr>
          <a:xfrm>
            <a:off x="838200" y="1305204"/>
            <a:ext cx="110625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First, make a guess with your pie chart maker about the portion/percentage in the statistic.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When you see the real percent, adjust your pie chart maker.  Were you close?  Too high?  Too low?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What does the whole circle represent in this situation?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What does the other part/portion represent in this situation?</a:t>
            </a:r>
          </a:p>
        </p:txBody>
      </p:sp>
      <p:pic>
        <p:nvPicPr>
          <p:cNvPr id="4" name="Picture 3" descr="SABES/Massachusetts PAE logos">
            <a:extLst>
              <a:ext uri="{FF2B5EF4-FFF2-40B4-BE49-F238E27FC236}">
                <a16:creationId xmlns:a16="http://schemas.microsoft.com/office/drawing/2014/main" id="{74096743-99CC-6F73-A8F6-38F6966A1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2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0C669-E61D-369E-98F0-F9AF95A486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13FB39-7842-BAD8-1301-5041D6F13050}"/>
              </a:ext>
            </a:extLst>
          </p:cNvPr>
          <p:cNvSpPr txBox="1"/>
          <p:nvPr/>
        </p:nvSpPr>
        <p:spPr>
          <a:xfrm>
            <a:off x="838200" y="215284"/>
            <a:ext cx="8451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C2D2B-A842-586B-8824-8665D597E232}"/>
              </a:ext>
            </a:extLst>
          </p:cNvPr>
          <p:cNvSpPr txBox="1"/>
          <p:nvPr/>
        </p:nvSpPr>
        <p:spPr>
          <a:xfrm>
            <a:off x="1867823" y="1242983"/>
            <a:ext cx="93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2017, about 98% of the babies in the US were born in hospitals.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516296-EF09-5B40-8352-F8AFC89E9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90" t="2057" r="14520" b="3671"/>
          <a:stretch/>
        </p:blipFill>
        <p:spPr>
          <a:xfrm>
            <a:off x="3990268" y="2608412"/>
            <a:ext cx="4211463" cy="308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8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7715F-8657-B622-C2A1-FB03E90A22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16FCD-44B9-295A-8659-585772D2E353}"/>
              </a:ext>
            </a:extLst>
          </p:cNvPr>
          <p:cNvSpPr txBox="1"/>
          <p:nvPr/>
        </p:nvSpPr>
        <p:spPr>
          <a:xfrm>
            <a:off x="838200" y="215284"/>
            <a:ext cx="7777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4166C-7C24-5DB3-8D60-D0B21EE329DE}"/>
              </a:ext>
            </a:extLst>
          </p:cNvPr>
          <p:cNvSpPr txBox="1"/>
          <p:nvPr/>
        </p:nvSpPr>
        <p:spPr>
          <a:xfrm>
            <a:off x="1721775" y="1851891"/>
            <a:ext cx="47933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percent of the US population identifies as Hispanic or Latino?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DD8CED-3DD0-9832-342A-7F1C66D9D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535" y="1480704"/>
            <a:ext cx="4927430" cy="389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47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E5ACF-B8CD-9CF4-8AE4-CA9534CA52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A6567-A6C8-89AA-44A3-BD811A4C1180}"/>
              </a:ext>
            </a:extLst>
          </p:cNvPr>
          <p:cNvSpPr txBox="1"/>
          <p:nvPr/>
        </p:nvSpPr>
        <p:spPr>
          <a:xfrm>
            <a:off x="838200" y="215284"/>
            <a:ext cx="7777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C2D2B-A842-586B-8824-8665D597E232}"/>
              </a:ext>
            </a:extLst>
          </p:cNvPr>
          <p:cNvSpPr txBox="1"/>
          <p:nvPr/>
        </p:nvSpPr>
        <p:spPr>
          <a:xfrm>
            <a:off x="1886527" y="1384300"/>
            <a:ext cx="93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2023, about 19% of the US population identified as Hispanic or Latino.</a:t>
            </a:r>
          </a:p>
        </p:txBody>
      </p:sp>
    </p:spTree>
    <p:extLst>
      <p:ext uri="{BB962C8B-B14F-4D97-AF65-F5344CB8AC3E}">
        <p14:creationId xmlns:p14="http://schemas.microsoft.com/office/powerpoint/2010/main" val="3670027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C21D-1A62-1D3F-7F6A-8DC3FD9655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9A3F12-D7DE-2B9A-6BFC-261001DB6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92" t="3270" r="10659" b="3376"/>
          <a:stretch/>
        </p:blipFill>
        <p:spPr>
          <a:xfrm>
            <a:off x="3584863" y="2684696"/>
            <a:ext cx="4717348" cy="3191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B6DF5C-92CA-360F-E7A2-DFC1F537DD06}"/>
              </a:ext>
            </a:extLst>
          </p:cNvPr>
          <p:cNvSpPr txBox="1"/>
          <p:nvPr/>
        </p:nvSpPr>
        <p:spPr>
          <a:xfrm>
            <a:off x="838200" y="215284"/>
            <a:ext cx="7777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C2D2B-A842-586B-8824-8665D597E232}"/>
              </a:ext>
            </a:extLst>
          </p:cNvPr>
          <p:cNvSpPr txBox="1"/>
          <p:nvPr/>
        </p:nvSpPr>
        <p:spPr>
          <a:xfrm>
            <a:off x="1865745" y="1082964"/>
            <a:ext cx="93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2023, about 19% of the US population identified as Hispanic or Latino.</a:t>
            </a:r>
          </a:p>
        </p:txBody>
      </p:sp>
    </p:spTree>
    <p:extLst>
      <p:ext uri="{BB962C8B-B14F-4D97-AF65-F5344CB8AC3E}">
        <p14:creationId xmlns:p14="http://schemas.microsoft.com/office/powerpoint/2010/main" val="103491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C7550-C3B9-3F32-BDFC-C3291494A1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A85B5D-C119-79E3-77A5-F5C044867210}"/>
              </a:ext>
            </a:extLst>
          </p:cNvPr>
          <p:cNvSpPr txBox="1"/>
          <p:nvPr/>
        </p:nvSpPr>
        <p:spPr>
          <a:xfrm>
            <a:off x="838200" y="215284"/>
            <a:ext cx="6254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875484" y="1323280"/>
            <a:ext cx="936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percent of US adults say they liked math classes when they were in school (K-12)?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6C0B4E-14A9-8529-61D5-92CD5A52B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636" y="2513867"/>
            <a:ext cx="5214580" cy="347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02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3F2CD-2BC3-D2B8-7E27-ECD3E826EF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AFD29-A5B7-AC06-264C-37F55EB8BD3F}"/>
              </a:ext>
            </a:extLst>
          </p:cNvPr>
          <p:cNvSpPr txBox="1"/>
          <p:nvPr/>
        </p:nvSpPr>
        <p:spPr>
          <a:xfrm>
            <a:off x="838200" y="215284"/>
            <a:ext cx="6254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813138" y="1323280"/>
            <a:ext cx="9364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a survey in 2017, 58% of US adults said they generally liked math classes when they were in school (K-12).</a:t>
            </a:r>
          </a:p>
        </p:txBody>
      </p:sp>
    </p:spTree>
    <p:extLst>
      <p:ext uri="{BB962C8B-B14F-4D97-AF65-F5344CB8AC3E}">
        <p14:creationId xmlns:p14="http://schemas.microsoft.com/office/powerpoint/2010/main" val="318712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98AFD-A560-F1E4-48E0-E28A0B2420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FBF2C-22ED-A3B0-3AA1-9C5584382191}"/>
              </a:ext>
            </a:extLst>
          </p:cNvPr>
          <p:cNvSpPr txBox="1"/>
          <p:nvPr/>
        </p:nvSpPr>
        <p:spPr>
          <a:xfrm>
            <a:off x="838200" y="215284"/>
            <a:ext cx="6254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688447" y="1127738"/>
            <a:ext cx="9364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In a survey in 2017, 58% of US adults said they generally liked math classes when they were in school (K-12).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F09D3-6D00-17A0-E5B5-59164F8A1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67" t="1357" r="8393" b="3619"/>
          <a:stretch/>
        </p:blipFill>
        <p:spPr>
          <a:xfrm>
            <a:off x="3418196" y="2882064"/>
            <a:ext cx="4466607" cy="317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33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FBF8B-E82C-AEA3-06CE-8DDFCBDA69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E1603-FFA5-BE19-C036-A993423EDB99}"/>
              </a:ext>
            </a:extLst>
          </p:cNvPr>
          <p:cNvSpPr txBox="1"/>
          <p:nvPr/>
        </p:nvSpPr>
        <p:spPr>
          <a:xfrm>
            <a:off x="838200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566284" y="1674674"/>
            <a:ext cx="51670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What percent of US children have been diagnosed with ADD/ADHD?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245F96-B02C-C8E1-242A-CAF9D3329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36" y="215284"/>
            <a:ext cx="3657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3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730C-0C2A-5AD5-9FC3-A5471BAFD77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19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20475F-058B-23AF-AFA0-D628D8A9DDEF}"/>
              </a:ext>
            </a:extLst>
          </p:cNvPr>
          <p:cNvSpPr txBox="1"/>
          <p:nvPr/>
        </p:nvSpPr>
        <p:spPr>
          <a:xfrm>
            <a:off x="838200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635310" y="1323280"/>
            <a:ext cx="97184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In a study from 2020-2022,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about 11% of children in the US (ages 5-17) had been diagnosed with ADD/ADHD.</a:t>
            </a:r>
          </a:p>
        </p:txBody>
      </p:sp>
    </p:spTree>
    <p:extLst>
      <p:ext uri="{BB962C8B-B14F-4D97-AF65-F5344CB8AC3E}">
        <p14:creationId xmlns:p14="http://schemas.microsoft.com/office/powerpoint/2010/main" val="454965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F0C6A-134F-7777-ED2A-A68413B22A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EA16D8-5232-E3A5-47E4-BDBF043BB269}"/>
              </a:ext>
            </a:extLst>
          </p:cNvPr>
          <p:cNvSpPr txBox="1"/>
          <p:nvPr/>
        </p:nvSpPr>
        <p:spPr>
          <a:xfrm>
            <a:off x="838200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635310" y="1051220"/>
            <a:ext cx="97184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In a study from 2020-2022,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about 11% of children in the US (ages 5-17) had been diagnosed with ADD/ADHD.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4E049B-C90C-2E40-43F2-EF4B5ADD1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71" t="2111" r="11343" b="3619"/>
          <a:stretch/>
        </p:blipFill>
        <p:spPr>
          <a:xfrm>
            <a:off x="3558540" y="2805546"/>
            <a:ext cx="4389119" cy="31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E2A7-F1D1-8A96-D5FD-2005BABE4A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8D6B19-11BD-271B-42D2-91F50C9131BC}"/>
              </a:ext>
            </a:extLst>
          </p:cNvPr>
          <p:cNvSpPr txBox="1"/>
          <p:nvPr/>
        </p:nvSpPr>
        <p:spPr>
          <a:xfrm>
            <a:off x="838200" y="215284"/>
            <a:ext cx="8114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8ECEC-1C51-5446-1C82-5476AD5F2C92}"/>
              </a:ext>
            </a:extLst>
          </p:cNvPr>
          <p:cNvSpPr txBox="1"/>
          <p:nvPr/>
        </p:nvSpPr>
        <p:spPr>
          <a:xfrm>
            <a:off x="1955164" y="700180"/>
            <a:ext cx="9487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percent of the US population was born outside of the US (foreign-born)?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EC06F-BE4B-CC80-D9D8-2F7A90FF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72" y="2071247"/>
            <a:ext cx="6516056" cy="368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91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E8DBF-AD60-5E97-44BC-CE7507B18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F69622-9909-932B-0FD3-85D5ECD0AF36}"/>
              </a:ext>
            </a:extLst>
          </p:cNvPr>
          <p:cNvSpPr txBox="1"/>
          <p:nvPr/>
        </p:nvSpPr>
        <p:spPr>
          <a:xfrm>
            <a:off x="838200" y="215284"/>
            <a:ext cx="894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813138" y="1092784"/>
            <a:ext cx="936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What percent of children in the US are homeschooled?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6A1FE6-AB72-AC8A-97A3-88F0F56FF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596" y="2293113"/>
            <a:ext cx="5348807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42688-20E9-3718-8A1E-32BBB951D3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06300-6DA3-08AC-AE90-7A24EC9A8717}"/>
              </a:ext>
            </a:extLst>
          </p:cNvPr>
          <p:cNvSpPr txBox="1"/>
          <p:nvPr/>
        </p:nvSpPr>
        <p:spPr>
          <a:xfrm>
            <a:off x="838200" y="215284"/>
            <a:ext cx="894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802747" y="1323280"/>
            <a:ext cx="936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About 5% of children in the US were homeschooled in 2020.</a:t>
            </a:r>
          </a:p>
        </p:txBody>
      </p:sp>
    </p:spTree>
    <p:extLst>
      <p:ext uri="{BB962C8B-B14F-4D97-AF65-F5344CB8AC3E}">
        <p14:creationId xmlns:p14="http://schemas.microsoft.com/office/powerpoint/2010/main" val="3441264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5319D-C597-DE09-5A5B-97CC2E621A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72C2E-AF68-23E3-1301-6665AD335668}"/>
              </a:ext>
            </a:extLst>
          </p:cNvPr>
          <p:cNvSpPr txBox="1"/>
          <p:nvPr/>
        </p:nvSpPr>
        <p:spPr>
          <a:xfrm>
            <a:off x="838200" y="215284"/>
            <a:ext cx="894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675289" y="1134346"/>
            <a:ext cx="936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About 5% of children in the US were homeschooled in 2020.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EA77B9-58FC-9C8A-1BF8-700D96728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30" t="2865" r="16336" b="2488"/>
          <a:stretch/>
        </p:blipFill>
        <p:spPr>
          <a:xfrm>
            <a:off x="4264455" y="3023756"/>
            <a:ext cx="3528727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20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332DC-5A87-80F1-6867-F525D38108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843747-DACF-96C7-C84A-4539CF8BF804}"/>
              </a:ext>
            </a:extLst>
          </p:cNvPr>
          <p:cNvSpPr txBox="1"/>
          <p:nvPr/>
        </p:nvSpPr>
        <p:spPr>
          <a:xfrm>
            <a:off x="838200" y="215284"/>
            <a:ext cx="760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4BDB27-2AB0-3EFE-EB51-EA3FB183AD7E}"/>
              </a:ext>
            </a:extLst>
          </p:cNvPr>
          <p:cNvSpPr txBox="1"/>
          <p:nvPr/>
        </p:nvSpPr>
        <p:spPr>
          <a:xfrm>
            <a:off x="1943331" y="1077674"/>
            <a:ext cx="783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What percent of Massachusetts’ population is 65 years or older?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9090B8-48C5-A72A-2B41-7C64BEAC7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21" y="2397046"/>
            <a:ext cx="507492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97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ADF2B-E9D4-94E8-12FB-97F4CE1977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4C428-0800-46A2-8E04-91D8938219DC}"/>
              </a:ext>
            </a:extLst>
          </p:cNvPr>
          <p:cNvSpPr txBox="1"/>
          <p:nvPr/>
        </p:nvSpPr>
        <p:spPr>
          <a:xfrm>
            <a:off x="838200" y="215284"/>
            <a:ext cx="760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96521D-0836-CCF5-7FFC-CDC65BC6BB2D}"/>
              </a:ext>
            </a:extLst>
          </p:cNvPr>
          <p:cNvSpPr txBox="1"/>
          <p:nvPr/>
        </p:nvSpPr>
        <p:spPr>
          <a:xfrm>
            <a:off x="1943735" y="1323280"/>
            <a:ext cx="8967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In 2022, 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18% of the Massachusetts population was 65 years and older.</a:t>
            </a:r>
          </a:p>
        </p:txBody>
      </p:sp>
    </p:spTree>
    <p:extLst>
      <p:ext uri="{BB962C8B-B14F-4D97-AF65-F5344CB8AC3E}">
        <p14:creationId xmlns:p14="http://schemas.microsoft.com/office/powerpoint/2010/main" val="1289387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6FDC8-064C-3C0C-75B3-6C5ECC0C13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747070-E852-EA0D-4D09-1B15ABCAD7FD}"/>
              </a:ext>
            </a:extLst>
          </p:cNvPr>
          <p:cNvSpPr txBox="1"/>
          <p:nvPr/>
        </p:nvSpPr>
        <p:spPr>
          <a:xfrm>
            <a:off x="838200" y="215284"/>
            <a:ext cx="760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CD05B-B1C4-23CB-D92B-BF45BEF20DFE}"/>
              </a:ext>
            </a:extLst>
          </p:cNvPr>
          <p:cNvSpPr txBox="1"/>
          <p:nvPr/>
        </p:nvSpPr>
        <p:spPr>
          <a:xfrm>
            <a:off x="1943735" y="1323280"/>
            <a:ext cx="8967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In 2022, 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18% of the Massachusetts population was 65 years and older.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4D02D-E125-5332-E65B-6E1F2C06D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20" t="2270" r="12392" b="2999"/>
          <a:stretch/>
        </p:blipFill>
        <p:spPr>
          <a:xfrm>
            <a:off x="3958937" y="3169228"/>
            <a:ext cx="3969327" cy="303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A0A2-4730-6E34-DEC6-7AFF253A38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90618-4224-9AD7-42DB-A19AE338C66A}"/>
              </a:ext>
            </a:extLst>
          </p:cNvPr>
          <p:cNvSpPr txBox="1"/>
          <p:nvPr/>
        </p:nvSpPr>
        <p:spPr>
          <a:xfrm>
            <a:off x="838200" y="215284"/>
            <a:ext cx="4219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B7A20C-7196-F2BB-37D7-8CC1F6F4CE92}"/>
              </a:ext>
            </a:extLst>
          </p:cNvPr>
          <p:cNvSpPr txBox="1"/>
          <p:nvPr/>
        </p:nvSpPr>
        <p:spPr>
          <a:xfrm>
            <a:off x="1559088" y="975770"/>
            <a:ext cx="9514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Calibri" panose="020F0502020204030204" pitchFamily="34" charset="0"/>
              </a:rPr>
              <a:t>What percent of cars in Massachusetts are a neutral color (white, gray, black, or silver)?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30471-C65C-12AB-176C-F5673DE9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52" y="2263041"/>
            <a:ext cx="5452495" cy="37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56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B2D06-E461-8551-AEB8-B98C8B1DD4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3B1AE-C214-5A3F-7270-216B86BF8841}"/>
              </a:ext>
            </a:extLst>
          </p:cNvPr>
          <p:cNvSpPr txBox="1"/>
          <p:nvPr/>
        </p:nvSpPr>
        <p:spPr>
          <a:xfrm>
            <a:off x="838200" y="215284"/>
            <a:ext cx="4219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4812B-A74E-D86F-C459-E758C9464B98}"/>
              </a:ext>
            </a:extLst>
          </p:cNvPr>
          <p:cNvSpPr txBox="1"/>
          <p:nvPr/>
        </p:nvSpPr>
        <p:spPr>
          <a:xfrm>
            <a:off x="1989765" y="1082393"/>
            <a:ext cx="9364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Gray, white, black, and silver are the most popular car colors in MA.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They make up 77% of all MA cars!</a:t>
            </a:r>
          </a:p>
        </p:txBody>
      </p:sp>
    </p:spTree>
    <p:extLst>
      <p:ext uri="{BB962C8B-B14F-4D97-AF65-F5344CB8AC3E}">
        <p14:creationId xmlns:p14="http://schemas.microsoft.com/office/powerpoint/2010/main" val="2525140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CB61-A828-77BC-A093-31F7B4EC33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29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3BA46F-A0F7-71B0-82B3-C14A4843813B}"/>
              </a:ext>
            </a:extLst>
          </p:cNvPr>
          <p:cNvSpPr txBox="1"/>
          <p:nvPr/>
        </p:nvSpPr>
        <p:spPr>
          <a:xfrm>
            <a:off x="838200" y="215284"/>
            <a:ext cx="4219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B7A20C-7196-F2BB-37D7-8CC1F6F4CE92}"/>
              </a:ext>
            </a:extLst>
          </p:cNvPr>
          <p:cNvSpPr txBox="1"/>
          <p:nvPr/>
        </p:nvSpPr>
        <p:spPr>
          <a:xfrm>
            <a:off x="1989765" y="1082393"/>
            <a:ext cx="9364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Gray, white, black, and silver are the most popular car colors in MA.</a:t>
            </a:r>
          </a:p>
          <a:p>
            <a:r>
              <a:rPr lang="en-US" sz="3600" b="1" dirty="0">
                <a:latin typeface="Calibri" panose="020F0502020204030204" pitchFamily="34" charset="0"/>
              </a:rPr>
              <a:t>They make up 77% of all MA cars!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0B0D0B-0220-2FC4-CAA9-20343944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64" t="2660" r="14293" b="2758"/>
          <a:stretch/>
        </p:blipFill>
        <p:spPr>
          <a:xfrm>
            <a:off x="3689928" y="2836719"/>
            <a:ext cx="4125191" cy="326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74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3B9C-005B-ECB9-56E2-23F640E4BA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30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B14DF-0BF8-EFE2-4BD7-1A8F1E78C8C3}"/>
              </a:ext>
            </a:extLst>
          </p:cNvPr>
          <p:cNvSpPr txBox="1"/>
          <p:nvPr/>
        </p:nvSpPr>
        <p:spPr>
          <a:xfrm>
            <a:off x="778888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6600" b="1" dirty="0">
                <a:latin typeface="Century Gothic" panose="020B0502020202020204" pitchFamily="34" charset="0"/>
              </a:rPr>
              <a:t>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630576" y="1125853"/>
            <a:ext cx="936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What percent of the human population is right-handed?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E3684C-2A73-0197-C14E-D6EA53FCD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56" y="2440307"/>
            <a:ext cx="4939687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953B1-90A3-9C57-C76E-951520E3C4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AAC22-FB72-290A-D8B7-44C91E79AD8F}"/>
              </a:ext>
            </a:extLst>
          </p:cNvPr>
          <p:cNvSpPr txBox="1"/>
          <p:nvPr/>
        </p:nvSpPr>
        <p:spPr>
          <a:xfrm>
            <a:off x="838200" y="215284"/>
            <a:ext cx="8114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8ECEC-1C51-5446-1C82-5476AD5F2C92}"/>
              </a:ext>
            </a:extLst>
          </p:cNvPr>
          <p:cNvSpPr txBox="1"/>
          <p:nvPr/>
        </p:nvSpPr>
        <p:spPr>
          <a:xfrm>
            <a:off x="1983510" y="1147618"/>
            <a:ext cx="9768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2022, about 14% of the US population was foreign-born (born outside the US).</a:t>
            </a:r>
          </a:p>
        </p:txBody>
      </p:sp>
    </p:spTree>
    <p:extLst>
      <p:ext uri="{BB962C8B-B14F-4D97-AF65-F5344CB8AC3E}">
        <p14:creationId xmlns:p14="http://schemas.microsoft.com/office/powerpoint/2010/main" val="17307883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1DEF-A8FE-868E-C333-7976621C84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31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B3FC7-F053-6FAF-25F3-2BF3BA0BBEAB}"/>
              </a:ext>
            </a:extLst>
          </p:cNvPr>
          <p:cNvSpPr txBox="1"/>
          <p:nvPr/>
        </p:nvSpPr>
        <p:spPr>
          <a:xfrm>
            <a:off x="778888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6600" b="1" dirty="0">
                <a:latin typeface="Century Gothic" panose="020B0502020202020204" pitchFamily="34" charset="0"/>
              </a:rPr>
              <a:t>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401977" y="1196692"/>
            <a:ext cx="81925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About 89% of the world population is right-handed.</a:t>
            </a:r>
          </a:p>
          <a:p>
            <a:endParaRPr lang="en-US" sz="3600" b="1" dirty="0"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(About 10% are left-handed, and 1% are ambidextrous, meaning they have no dominant hand.)</a:t>
            </a:r>
          </a:p>
        </p:txBody>
      </p:sp>
    </p:spTree>
    <p:extLst>
      <p:ext uri="{BB962C8B-B14F-4D97-AF65-F5344CB8AC3E}">
        <p14:creationId xmlns:p14="http://schemas.microsoft.com/office/powerpoint/2010/main" val="1148070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3358-4EF5-9445-4B76-C70FF71C8CB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63432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32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359407-7093-B375-237B-AC7982122950}"/>
              </a:ext>
            </a:extLst>
          </p:cNvPr>
          <p:cNvSpPr txBox="1"/>
          <p:nvPr/>
        </p:nvSpPr>
        <p:spPr>
          <a:xfrm>
            <a:off x="778888" y="215284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6600" b="1" dirty="0">
                <a:latin typeface="Century Gothic" panose="020B0502020202020204" pitchFamily="34" charset="0"/>
              </a:rPr>
              <a:t>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4A9D5-039F-06E4-432B-9F19C4D2D39C}"/>
              </a:ext>
            </a:extLst>
          </p:cNvPr>
          <p:cNvSpPr txBox="1"/>
          <p:nvPr/>
        </p:nvSpPr>
        <p:spPr>
          <a:xfrm>
            <a:off x="1896266" y="1051220"/>
            <a:ext cx="5577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About 89% of the world’s population is right-handed.</a:t>
            </a:r>
          </a:p>
          <a:p>
            <a:endParaRPr lang="en-US" sz="3600" b="1" dirty="0"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(About 10% are left-handed, and 1% are ambidextrous, meaning they have no dominant hand.)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6E2A6E-DEE4-6C99-AB68-F0E7FF5D9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08" t="2488" r="15977" b="2488"/>
          <a:stretch/>
        </p:blipFill>
        <p:spPr>
          <a:xfrm>
            <a:off x="7377545" y="1607598"/>
            <a:ext cx="4169560" cy="332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2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BEE16-0CA3-86DA-4EC2-D609EC8562B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027BB-EE61-136F-28CB-AC7CADCF4655}"/>
              </a:ext>
            </a:extLst>
          </p:cNvPr>
          <p:cNvSpPr txBox="1"/>
          <p:nvPr/>
        </p:nvSpPr>
        <p:spPr>
          <a:xfrm>
            <a:off x="838200" y="215284"/>
            <a:ext cx="8114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8ECEC-1C51-5446-1C82-5476AD5F2C92}"/>
              </a:ext>
            </a:extLst>
          </p:cNvPr>
          <p:cNvSpPr txBox="1"/>
          <p:nvPr/>
        </p:nvSpPr>
        <p:spPr>
          <a:xfrm>
            <a:off x="2004290" y="950191"/>
            <a:ext cx="967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2022, about 14% of the US population was foreign-born (born outside the US).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5480DD-A586-6FAF-1C7D-BC85A3152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134" y="2464287"/>
            <a:ext cx="5035732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2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406DB-4FF2-D148-5646-573581EDD4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4E2CA-FFED-BF8A-53E6-3B60027A8CAB}"/>
              </a:ext>
            </a:extLst>
          </p:cNvPr>
          <p:cNvSpPr txBox="1"/>
          <p:nvPr/>
        </p:nvSpPr>
        <p:spPr>
          <a:xfrm>
            <a:off x="838200" y="215284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8ECEC-1C51-5446-1C82-5476AD5F2C92}"/>
              </a:ext>
            </a:extLst>
          </p:cNvPr>
          <p:cNvSpPr txBox="1"/>
          <p:nvPr/>
        </p:nvSpPr>
        <p:spPr>
          <a:xfrm>
            <a:off x="2007119" y="981363"/>
            <a:ext cx="8510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percent of the Massachusetts population was born outside of the US (foreign-born)?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0545FF-7CA1-9A0B-645F-6639E09C4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772" y="2459182"/>
            <a:ext cx="7432964" cy="371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2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21877-5BCF-6DFE-B678-637AC71DA4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94A9D8-CFDA-D68C-BB38-B193656170AE}"/>
              </a:ext>
            </a:extLst>
          </p:cNvPr>
          <p:cNvSpPr txBox="1"/>
          <p:nvPr/>
        </p:nvSpPr>
        <p:spPr>
          <a:xfrm>
            <a:off x="838200" y="215284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BCD56-8002-484A-B61D-BC4F2C4062DD}"/>
              </a:ext>
            </a:extLst>
          </p:cNvPr>
          <p:cNvSpPr txBox="1"/>
          <p:nvPr/>
        </p:nvSpPr>
        <p:spPr>
          <a:xfrm>
            <a:off x="1599795" y="1532124"/>
            <a:ext cx="9440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2022, about 18% of the Massachusetts population was born outside of the US.</a:t>
            </a:r>
          </a:p>
        </p:txBody>
      </p:sp>
    </p:spTree>
    <p:extLst>
      <p:ext uri="{BB962C8B-B14F-4D97-AF65-F5344CB8AC3E}">
        <p14:creationId xmlns:p14="http://schemas.microsoft.com/office/powerpoint/2010/main" val="101509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F5A5C-AF4B-5693-4F55-693C17D848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9C6789-5A02-474E-A1AF-A01A24B73AE4}"/>
              </a:ext>
            </a:extLst>
          </p:cNvPr>
          <p:cNvSpPr txBox="1"/>
          <p:nvPr/>
        </p:nvSpPr>
        <p:spPr>
          <a:xfrm>
            <a:off x="838200" y="215284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BCD56-8002-484A-B61D-BC4F2C4062DD}"/>
              </a:ext>
            </a:extLst>
          </p:cNvPr>
          <p:cNvSpPr txBox="1"/>
          <p:nvPr/>
        </p:nvSpPr>
        <p:spPr>
          <a:xfrm>
            <a:off x="1673685" y="1323280"/>
            <a:ext cx="9440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2022, about 18% of the Massachusetts population was born outside of the US.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3AD9EB-B6E1-C34D-B826-F8FDFDE4F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20" t="2270" r="12392" b="2999"/>
          <a:stretch/>
        </p:blipFill>
        <p:spPr>
          <a:xfrm>
            <a:off x="3799609" y="2815935"/>
            <a:ext cx="4239491" cy="32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412E8-B010-EEC3-60BE-E54E3CBD51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02B35-AC7C-0881-5A27-9837BAB08829}"/>
              </a:ext>
            </a:extLst>
          </p:cNvPr>
          <p:cNvSpPr txBox="1"/>
          <p:nvPr/>
        </p:nvSpPr>
        <p:spPr>
          <a:xfrm>
            <a:off x="838200" y="215284"/>
            <a:ext cx="8451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C2D2B-A842-586B-8824-8665D597E232}"/>
              </a:ext>
            </a:extLst>
          </p:cNvPr>
          <p:cNvSpPr txBox="1"/>
          <p:nvPr/>
        </p:nvSpPr>
        <p:spPr>
          <a:xfrm>
            <a:off x="1795088" y="1323280"/>
            <a:ext cx="93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percent of babies in the US are born in a hospital?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CB0FA3-C4CB-B039-D0F2-B57062593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386" y="2686131"/>
            <a:ext cx="5485228" cy="308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4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F2208-EE88-A404-778E-A11EA9895B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9641" y="-1211951"/>
            <a:ext cx="331853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Data says 9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AF8F37-BB6C-F1C8-F443-8D41459A120B}"/>
              </a:ext>
            </a:extLst>
          </p:cNvPr>
          <p:cNvSpPr txBox="1"/>
          <p:nvPr/>
        </p:nvSpPr>
        <p:spPr>
          <a:xfrm>
            <a:off x="838200" y="215284"/>
            <a:ext cx="8451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C2D2B-A842-586B-8824-8665D597E232}"/>
              </a:ext>
            </a:extLst>
          </p:cNvPr>
          <p:cNvSpPr txBox="1"/>
          <p:nvPr/>
        </p:nvSpPr>
        <p:spPr>
          <a:xfrm>
            <a:off x="1867824" y="1323280"/>
            <a:ext cx="93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In 2017, about 98% of the babies in the US were born in hospitals.</a:t>
            </a:r>
          </a:p>
        </p:txBody>
      </p:sp>
    </p:spTree>
    <p:extLst>
      <p:ext uri="{BB962C8B-B14F-4D97-AF65-F5344CB8AC3E}">
        <p14:creationId xmlns:p14="http://schemas.microsoft.com/office/powerpoint/2010/main" val="407315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</TotalTime>
  <Words>1254</Words>
  <Application>Microsoft Macintosh PowerPoint</Application>
  <PresentationFormat>Widescreen</PresentationFormat>
  <Paragraphs>169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Aleo</vt:lpstr>
      <vt:lpstr>Aptos</vt:lpstr>
      <vt:lpstr>Arial</vt:lpstr>
      <vt:lpstr>Calibri</vt:lpstr>
      <vt:lpstr>Century Gothic</vt:lpstr>
      <vt:lpstr>Office Theme</vt:lpstr>
      <vt:lpstr>Data says…</vt:lpstr>
      <vt:lpstr>Data says 2</vt:lpstr>
      <vt:lpstr>Data says 3</vt:lpstr>
      <vt:lpstr>Data says 4</vt:lpstr>
      <vt:lpstr>Data says 5</vt:lpstr>
      <vt:lpstr>Data says 6</vt:lpstr>
      <vt:lpstr>Data says 7</vt:lpstr>
      <vt:lpstr>Data says 8</vt:lpstr>
      <vt:lpstr>Data says 9</vt:lpstr>
      <vt:lpstr>Data says 10</vt:lpstr>
      <vt:lpstr>Data says 11</vt:lpstr>
      <vt:lpstr>Data says 12</vt:lpstr>
      <vt:lpstr>Data says 13</vt:lpstr>
      <vt:lpstr>Data says 14</vt:lpstr>
      <vt:lpstr>Data says 15</vt:lpstr>
      <vt:lpstr>Data says 17</vt:lpstr>
      <vt:lpstr>Data says 18</vt:lpstr>
      <vt:lpstr>Data says 19</vt:lpstr>
      <vt:lpstr>Data says 20</vt:lpstr>
      <vt:lpstr>Data says 21</vt:lpstr>
      <vt:lpstr>Data says 22</vt:lpstr>
      <vt:lpstr>Data says 23</vt:lpstr>
      <vt:lpstr>Data says 24</vt:lpstr>
      <vt:lpstr>Data says 25</vt:lpstr>
      <vt:lpstr>Data says 26</vt:lpstr>
      <vt:lpstr>Data says 27</vt:lpstr>
      <vt:lpstr>Data says 28</vt:lpstr>
      <vt:lpstr>Data says 29</vt:lpstr>
      <vt:lpstr>Data says 30</vt:lpstr>
      <vt:lpstr>Data says 31</vt:lpstr>
      <vt:lpstr>Data says 32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34</cp:revision>
  <dcterms:created xsi:type="dcterms:W3CDTF">2024-01-21T16:40:50Z</dcterms:created>
  <dcterms:modified xsi:type="dcterms:W3CDTF">2026-07-29T13:52:31Z</dcterms:modified>
</cp:coreProperties>
</file>