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64" r:id="rId2"/>
    <p:sldId id="274" r:id="rId3"/>
    <p:sldId id="269" r:id="rId4"/>
    <p:sldId id="265" r:id="rId5"/>
    <p:sldId id="266" r:id="rId6"/>
    <p:sldId id="267" r:id="rId7"/>
    <p:sldId id="268" r:id="rId8"/>
    <p:sldId id="276" r:id="rId9"/>
    <p:sldId id="277" r:id="rId10"/>
    <p:sldId id="270" r:id="rId11"/>
    <p:sldId id="271" r:id="rId12"/>
    <p:sldId id="27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15" autoAdjust="0"/>
    <p:restoredTop sz="96341"/>
  </p:normalViewPr>
  <p:slideViewPr>
    <p:cSldViewPr snapToGrid="0">
      <p:cViewPr>
        <p:scale>
          <a:sx n="73" d="100"/>
          <a:sy n="73" d="100"/>
        </p:scale>
        <p:origin x="2032" y="151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3816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9B95A99-AFA7-C7FA-9697-DDD45704464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345A5E-0152-E458-5F81-49D5CD61A98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2AE16B-0E7C-B94B-BD54-89F20B3AADCA}" type="datetimeFigureOut">
              <a:rPr lang="en-US" smtClean="0"/>
              <a:t>7/29/26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BAA503-6181-855B-25C3-C76BDC71EC9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AAF67A-7F5D-4287-026D-67F2F1A7436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3A8473-CC8E-F04F-8BD0-0B1C500D1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1309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6D0CE1-3022-E348-AAB2-C5E10B198CEA}" type="datetimeFigureOut">
              <a:rPr lang="en-US" smtClean="0"/>
              <a:t>7/29/26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E685B6-32EB-B446-8242-F671ACBE28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5848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685B6-32EB-B446-8242-F671ACBE287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546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685B6-32EB-B446-8242-F671ACBE287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4605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685B6-32EB-B446-8242-F671ACBE287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5594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E685B6-32EB-B446-8242-F671ACBE287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560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3949C-2B35-7D44-A986-D577C6AC79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27759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ctr"/>
            <a:fld id="{A8050D01-50AE-0E42-A83C-458B27C77715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722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4DBEA-270E-FD7C-1E0D-933858C2F2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18922A-117D-60D6-6C1B-0F624E879D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2B91D4-C035-0977-FF5E-2997168DA6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8D4BC2-4ACF-5F9E-3AEB-DFEA3BF7B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B705-A55D-4579-BE67-7AFD515ACA6B}" type="datetimeFigureOut">
              <a:rPr lang="en-US" smtClean="0"/>
              <a:t>7/29/26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F36019-0985-45AF-AC5C-9DB241BDD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6B3979-850D-29BC-C0EB-44E468652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86510-3ACC-420B-B7BB-0785C5026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317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6C241-CDBB-7D38-D6F0-6D0E5F03C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E48553-784A-F91A-43F1-999DC42C64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BA7897-1B68-744F-1120-987F669AE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B705-A55D-4579-BE67-7AFD515ACA6B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FB16C3-F165-2D72-E1A2-18D7E5BD5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F8AF4B-5EB9-DEDE-B966-F5404B019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86510-3ACC-420B-B7BB-0785C5026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5697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15393F-7523-04DD-B1A3-69E5A7E23A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CC020E-E043-9EF8-7567-D0AEED834D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4B0002-5E38-C373-3523-13BAE006B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B705-A55D-4579-BE67-7AFD515ACA6B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E405AB-0234-1F0B-EDDC-2CA30D0BC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AF6F6C-9BA2-054D-6CEE-4D93BD904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86510-3ACC-420B-B7BB-0785C5026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621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92FE5-3B58-20C3-9D67-48752A7CC4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D1ADF9-E0CD-913A-29C3-6AAADF7CEB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957777-145A-4CB3-8758-4D243B544E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B705-A55D-4579-BE67-7AFD515ACA6B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A5CCC-BDB2-9525-5682-AFCD22331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446AF5-A872-4CE7-B82B-9B5D5149E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86510-3ACC-420B-B7BB-0785C5026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373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0DCE9D-C05C-E2B7-0289-FE6093F13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714F80-6C9F-14B0-FE52-882DA9C36C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E067F6-9AEF-77F6-6812-E0DA3E9CD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B705-A55D-4579-BE67-7AFD515ACA6B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F62EB7-ADAF-94AF-34DA-63C0D2221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FCB835-D998-1B7D-EEEC-4C030BFF8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86510-3ACC-420B-B7BB-0785C5026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954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F34E15-D2D4-1EF4-1B59-411B35624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21A4C6-7674-300C-8341-1C0E83D5D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EDB94E-F430-FDE5-D48D-862AF1B825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B705-A55D-4579-BE67-7AFD515ACA6B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236305-AE2C-DAF2-D9D9-6705795C1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3CD993-C72F-490F-BDA6-B774CD5DD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86510-3ACC-420B-B7BB-0785C5026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00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9599A-7268-1EFB-8E4A-D5A04FBF8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1E6100-3CE0-2D3A-8449-75D06316FB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F8E989-1BF2-1467-9BE2-98415AB80C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4B8128-49B9-CB41-24C9-69C65086B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B705-A55D-4579-BE67-7AFD515ACA6B}" type="datetimeFigureOut">
              <a:rPr lang="en-US" smtClean="0"/>
              <a:t>7/29/26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B1E064-2AFC-CF01-3CCD-8C668D7B1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491BBF-7993-A61B-AC81-019FAFFE9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86510-3ACC-420B-B7BB-0785C5026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3530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7C0714-90F6-EE77-2B99-0E2E09028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BEBBC8-CB4F-6C3D-3974-B935C7FC2B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03F61E-64B5-9126-93A5-AD4B11E596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1D320F8-615F-AE58-045E-846FFA3F85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9E4880B-E82E-B961-11A5-E4D5B2CDD2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BD4CF6-AF1B-E702-80EB-F99D6721B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B705-A55D-4579-BE67-7AFD515ACA6B}" type="datetimeFigureOut">
              <a:rPr lang="en-US" smtClean="0"/>
              <a:t>7/29/26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68C5EF2-78FC-020E-7E2E-1FA9202BF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26454C-2A34-E7CE-3885-18E4E7D90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86510-3ACC-420B-B7BB-0785C5026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629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2E39A-3BC0-E85D-1578-BD7A27DD4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E27662D-03B8-B1C7-B64A-A579155B7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B705-A55D-4579-BE67-7AFD515ACA6B}" type="datetimeFigureOut">
              <a:rPr lang="en-US" smtClean="0"/>
              <a:t>7/29/26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528A5E-D67B-DC3D-C106-D307A1369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251AA7-DE47-F27C-DEC4-2DE62402D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86510-3ACC-420B-B7BB-0785C5026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555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001037-AB25-940F-61DC-33042322F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B705-A55D-4579-BE67-7AFD515ACA6B}" type="datetimeFigureOut">
              <a:rPr lang="en-US" smtClean="0"/>
              <a:t>7/29/26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EE52CDE-B12F-5831-334C-6F1ACF6C2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6FD57F-7423-68B8-4F4B-CA37AB872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86510-3ACC-420B-B7BB-0785C5026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555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D2C77-5877-992C-B3FF-E459F20F99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C4180-FF35-A8AC-05F7-364E1B0A46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E2766D-F5A9-37E0-4366-D1DF97AF08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D13BF6-397F-6F51-7AEF-D71A86A0E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15B705-A55D-4579-BE67-7AFD515ACA6B}" type="datetimeFigureOut">
              <a:rPr lang="en-US" smtClean="0"/>
              <a:t>7/29/26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9D8B4E-9C0A-ECA1-83E3-C2B125209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12BD01-F615-CBBD-B06C-4F37D2387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286510-3ACC-420B-B7BB-0785C5026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648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A6219D-84AA-2932-3F3A-59FEFB197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8AC8B2-2A49-3A66-F39A-1F88764D2C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CA9F55-8FD2-2428-AAE8-3280CB9094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15B705-A55D-4579-BE67-7AFD515ACA6B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C90478-3052-59DF-6550-726CF23385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C6097E-AD96-2B51-244F-790AF6B04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86510-3ACC-420B-B7BB-0785C50263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96061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4FCBC-D184-5E8B-12AF-A058732C8F5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Array 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882CFE-5EE9-4AE1-9714-E88D028868F4}"/>
              </a:ext>
            </a:extLst>
          </p:cNvPr>
          <p:cNvSpPr txBox="1"/>
          <p:nvPr/>
        </p:nvSpPr>
        <p:spPr>
          <a:xfrm>
            <a:off x="3101860" y="147415"/>
            <a:ext cx="66175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Century Gothic" panose="020B0502020202020204" pitchFamily="34" charset="0"/>
                <a:cs typeface="Arial" panose="020B0604020202020204" pitchFamily="34" charset="0"/>
              </a:rPr>
              <a:t>Arrays for Fact Families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E14F2F-F3E9-4080-8404-A036AAC04536}"/>
              </a:ext>
            </a:extLst>
          </p:cNvPr>
          <p:cNvSpPr txBox="1"/>
          <p:nvPr/>
        </p:nvSpPr>
        <p:spPr>
          <a:xfrm>
            <a:off x="561601" y="1422655"/>
            <a:ext cx="105649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Arial" panose="020B0604020202020204" pitchFamily="34" charset="0"/>
              </a:rPr>
              <a:t>Write a fact family for this array.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4652B7-99C1-1821-4306-02C5DBA2F42C}"/>
              </a:ext>
            </a:extLst>
          </p:cNvPr>
          <p:cNvSpPr txBox="1"/>
          <p:nvPr/>
        </p:nvSpPr>
        <p:spPr>
          <a:xfrm>
            <a:off x="561601" y="2513230"/>
            <a:ext cx="6097554" cy="3005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</a:t>
            </a:r>
            <a:r>
              <a:rPr lang="en-US" sz="4000" dirty="0">
                <a:effectLst/>
                <a:latin typeface="IBM Plex Serif" panose="02060503050406000203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____ = _____	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</a:t>
            </a:r>
            <a:r>
              <a:rPr lang="en-US" sz="4000" dirty="0">
                <a:effectLst/>
                <a:latin typeface="IBM Plex Serif" panose="02060503050406000203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____ = _____	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÷   ____ = _____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÷   ____ = _____</a:t>
            </a:r>
          </a:p>
        </p:txBody>
      </p:sp>
      <p:pic>
        <p:nvPicPr>
          <p:cNvPr id="10" name="Picture 9" descr="A blank 2x5 grid diagram with ten equally sized rectangular cells outlined in black. The grid has no labels, colors, or additional markings.&#10;">
            <a:extLst>
              <a:ext uri="{FF2B5EF4-FFF2-40B4-BE49-F238E27FC236}">
                <a16:creationId xmlns:a16="http://schemas.microsoft.com/office/drawing/2014/main" id="{4FAAF901-0A3F-EFB6-027D-A015B711DB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5284" y="2513230"/>
            <a:ext cx="5263832" cy="2441448"/>
          </a:xfrm>
          <a:prstGeom prst="rect">
            <a:avLst/>
          </a:prstGeom>
        </p:spPr>
      </p:pic>
      <p:pic>
        <p:nvPicPr>
          <p:cNvPr id="9" name="Picture 8" descr="SABES/PAE logos">
            <a:extLst>
              <a:ext uri="{FF2B5EF4-FFF2-40B4-BE49-F238E27FC236}">
                <a16:creationId xmlns:a16="http://schemas.microsoft.com/office/drawing/2014/main" id="{5941FC6D-00AA-7C38-9011-40386CADC0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557" y="6033966"/>
            <a:ext cx="3520443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6372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F5F6474-1392-DEE9-929A-99BB57653C1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Array 10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CB5DFD-66A4-B988-383F-F3D4B8F0D318}"/>
              </a:ext>
            </a:extLst>
          </p:cNvPr>
          <p:cNvSpPr txBox="1"/>
          <p:nvPr/>
        </p:nvSpPr>
        <p:spPr>
          <a:xfrm>
            <a:off x="3101860" y="147415"/>
            <a:ext cx="66175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Century Gothic" panose="020B0502020202020204" pitchFamily="34" charset="0"/>
                <a:cs typeface="Arial" panose="020B0604020202020204" pitchFamily="34" charset="0"/>
              </a:rPr>
              <a:t>Arrays for Fact Families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28B39A-792B-73AC-0565-242638EA494A}"/>
              </a:ext>
            </a:extLst>
          </p:cNvPr>
          <p:cNvSpPr txBox="1"/>
          <p:nvPr/>
        </p:nvSpPr>
        <p:spPr>
          <a:xfrm>
            <a:off x="561601" y="1422655"/>
            <a:ext cx="105649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Arial" panose="020B0604020202020204" pitchFamily="34" charset="0"/>
              </a:rPr>
              <a:t>Write a fact family for this array.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4652B7-99C1-1821-4306-02C5DBA2F42C}"/>
              </a:ext>
            </a:extLst>
          </p:cNvPr>
          <p:cNvSpPr txBox="1"/>
          <p:nvPr/>
        </p:nvSpPr>
        <p:spPr>
          <a:xfrm>
            <a:off x="561601" y="2513230"/>
            <a:ext cx="6097554" cy="3005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</a:t>
            </a:r>
            <a:r>
              <a:rPr lang="en-US" sz="4000" dirty="0">
                <a:effectLst/>
                <a:latin typeface="IBM Plex Serif" panose="02060503050406000203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____ = _____	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</a:t>
            </a:r>
            <a:r>
              <a:rPr lang="en-US" sz="4000" dirty="0">
                <a:effectLst/>
                <a:latin typeface="IBM Plex Serif" panose="02060503050406000203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____ = _____	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÷   ____ = _____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÷   ____ = _____</a:t>
            </a:r>
          </a:p>
        </p:txBody>
      </p:sp>
      <p:pic>
        <p:nvPicPr>
          <p:cNvPr id="8" name="Picture 7" descr="A blank grid diagram consisting of 6 rows and 9 columns with evenly spaced black lines on a white background. The grid is empty without labels, colors, or additional markings.">
            <a:extLst>
              <a:ext uri="{FF2B5EF4-FFF2-40B4-BE49-F238E27FC236}">
                <a16:creationId xmlns:a16="http://schemas.microsoft.com/office/drawing/2014/main" id="{1095CB77-A9BC-DB07-D59B-EDE92D1CB2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66972" y="2513229"/>
            <a:ext cx="4801999" cy="3665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6383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88EFFAE-B257-E24A-497D-17CD564524E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Array 11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F67780-FE5E-0636-DF42-590A5D5C0646}"/>
              </a:ext>
            </a:extLst>
          </p:cNvPr>
          <p:cNvSpPr txBox="1"/>
          <p:nvPr/>
        </p:nvSpPr>
        <p:spPr>
          <a:xfrm>
            <a:off x="3101860" y="147415"/>
            <a:ext cx="66175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Century Gothic" panose="020B0502020202020204" pitchFamily="34" charset="0"/>
                <a:cs typeface="Arial" panose="020B0604020202020204" pitchFamily="34" charset="0"/>
              </a:rPr>
              <a:t>Arrays for Fact Families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885829-67CC-6435-509E-8B97B87F4450}"/>
              </a:ext>
            </a:extLst>
          </p:cNvPr>
          <p:cNvSpPr txBox="1"/>
          <p:nvPr/>
        </p:nvSpPr>
        <p:spPr>
          <a:xfrm>
            <a:off x="561601" y="1422655"/>
            <a:ext cx="105649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Arial" panose="020B0604020202020204" pitchFamily="34" charset="0"/>
              </a:rPr>
              <a:t>Write a fact family for this array.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4652B7-99C1-1821-4306-02C5DBA2F42C}"/>
              </a:ext>
            </a:extLst>
          </p:cNvPr>
          <p:cNvSpPr txBox="1"/>
          <p:nvPr/>
        </p:nvSpPr>
        <p:spPr>
          <a:xfrm>
            <a:off x="561601" y="2513230"/>
            <a:ext cx="6097554" cy="3005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</a:t>
            </a:r>
            <a:r>
              <a:rPr lang="en-US" sz="4000" dirty="0">
                <a:effectLst/>
                <a:latin typeface="IBM Plex Serif" panose="02060503050406000203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____ = _____	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</a:t>
            </a:r>
            <a:r>
              <a:rPr lang="en-US" sz="4000" dirty="0">
                <a:effectLst/>
                <a:latin typeface="IBM Plex Serif" panose="02060503050406000203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____ = _____	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÷   ____ = _____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÷   ____ = _____</a:t>
            </a:r>
          </a:p>
        </p:txBody>
      </p:sp>
      <p:pic>
        <p:nvPicPr>
          <p:cNvPr id="5" name="Picture 4" descr="A blank 5x5 grid diagram with evenly spaced black lines forming 25 equal squares. The grid lacks labels, colors, or additional markings, serving as a basic template for various uses.">
            <a:extLst>
              <a:ext uri="{FF2B5EF4-FFF2-40B4-BE49-F238E27FC236}">
                <a16:creationId xmlns:a16="http://schemas.microsoft.com/office/drawing/2014/main" id="{03AB595D-B1A4-CF49-CE40-DA3579D69C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5469" y="2381697"/>
            <a:ext cx="3385005" cy="356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444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00450D5-4AB2-64F2-68CD-4DF4A9B8BE9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Array 12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4005B76-1EF8-4E51-0068-4BB6A4A96F49}"/>
              </a:ext>
            </a:extLst>
          </p:cNvPr>
          <p:cNvSpPr txBox="1"/>
          <p:nvPr/>
        </p:nvSpPr>
        <p:spPr>
          <a:xfrm>
            <a:off x="3101860" y="147415"/>
            <a:ext cx="66175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Century Gothic" panose="020B0502020202020204" pitchFamily="34" charset="0"/>
                <a:cs typeface="Arial" panose="020B0604020202020204" pitchFamily="34" charset="0"/>
              </a:rPr>
              <a:t>Arrays for Fact Families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7732B1-89F5-EA63-EAA4-17072014E7EC}"/>
              </a:ext>
            </a:extLst>
          </p:cNvPr>
          <p:cNvSpPr txBox="1"/>
          <p:nvPr/>
        </p:nvSpPr>
        <p:spPr>
          <a:xfrm>
            <a:off x="561601" y="1422655"/>
            <a:ext cx="105649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Arial" panose="020B0604020202020204" pitchFamily="34" charset="0"/>
              </a:rPr>
              <a:t>Write a fact family for this array.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4652B7-99C1-1821-4306-02C5DBA2F42C}"/>
              </a:ext>
            </a:extLst>
          </p:cNvPr>
          <p:cNvSpPr txBox="1"/>
          <p:nvPr/>
        </p:nvSpPr>
        <p:spPr>
          <a:xfrm>
            <a:off x="561601" y="2513230"/>
            <a:ext cx="6097554" cy="3005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</a:t>
            </a:r>
            <a:r>
              <a:rPr lang="en-US" sz="4000" dirty="0">
                <a:effectLst/>
                <a:latin typeface="IBM Plex Serif" panose="02060503050406000203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____ = _____	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</a:t>
            </a:r>
            <a:r>
              <a:rPr lang="en-US" sz="4000" dirty="0">
                <a:effectLst/>
                <a:latin typeface="IBM Plex Serif" panose="02060503050406000203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____ = _____	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÷   ____ = _____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÷   ____ = _____</a:t>
            </a:r>
          </a:p>
        </p:txBody>
      </p:sp>
      <p:pic>
        <p:nvPicPr>
          <p:cNvPr id="5" name="Picture 4" descr="A blank 8x4 grid table, outlined with black lines on a white background. No text, numbers, or additional markings are present within the cells.">
            <a:extLst>
              <a:ext uri="{FF2B5EF4-FFF2-40B4-BE49-F238E27FC236}">
                <a16:creationId xmlns:a16="http://schemas.microsoft.com/office/drawing/2014/main" id="{E0561D0A-FBBD-4246-1FC7-76B6840D6A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2754" y="1076840"/>
            <a:ext cx="2735187" cy="538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22463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07DC245-C222-FBA4-31E7-1AFD48D13C7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Array 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695B07-F0C3-C4BD-F8B6-A4DE56E3A038}"/>
              </a:ext>
            </a:extLst>
          </p:cNvPr>
          <p:cNvSpPr txBox="1"/>
          <p:nvPr/>
        </p:nvSpPr>
        <p:spPr>
          <a:xfrm>
            <a:off x="3101860" y="147415"/>
            <a:ext cx="66175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Century Gothic" panose="020B0502020202020204" pitchFamily="34" charset="0"/>
                <a:cs typeface="Arial" panose="020B0604020202020204" pitchFamily="34" charset="0"/>
              </a:rPr>
              <a:t>Arrays for Fact Families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5186EE5-4DB2-5CC3-0A81-31A3ABA20ADB}"/>
              </a:ext>
            </a:extLst>
          </p:cNvPr>
          <p:cNvSpPr txBox="1"/>
          <p:nvPr/>
        </p:nvSpPr>
        <p:spPr>
          <a:xfrm>
            <a:off x="561601" y="1422655"/>
            <a:ext cx="105649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Arial" panose="020B0604020202020204" pitchFamily="34" charset="0"/>
              </a:rPr>
              <a:t>Write a fact family for this array.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4652B7-99C1-1821-4306-02C5DBA2F42C}"/>
              </a:ext>
            </a:extLst>
          </p:cNvPr>
          <p:cNvSpPr txBox="1"/>
          <p:nvPr/>
        </p:nvSpPr>
        <p:spPr>
          <a:xfrm>
            <a:off x="561601" y="2513230"/>
            <a:ext cx="6097554" cy="3005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</a:t>
            </a:r>
            <a:r>
              <a:rPr lang="en-US" sz="4000" dirty="0">
                <a:effectLst/>
                <a:latin typeface="IBM Plex Serif" panose="02060503050406000203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____ = _____	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</a:t>
            </a:r>
            <a:r>
              <a:rPr lang="en-US" sz="4000" dirty="0">
                <a:effectLst/>
                <a:latin typeface="IBM Plex Serif" panose="02060503050406000203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____ = _____	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÷   ____ = _____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÷   ____ = _____</a:t>
            </a:r>
          </a:p>
        </p:txBody>
      </p:sp>
      <p:pic>
        <p:nvPicPr>
          <p:cNvPr id="5" name="Picture 4" descr="A blank 5x3 grid with evenly spaced rectangular cells outlined in black on a white background. The grid contains no text, images, or additional markings.">
            <a:extLst>
              <a:ext uri="{FF2B5EF4-FFF2-40B4-BE49-F238E27FC236}">
                <a16:creationId xmlns:a16="http://schemas.microsoft.com/office/drawing/2014/main" id="{675481D4-41F2-4556-CFF8-474BE5D2F2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6902" y="1563093"/>
            <a:ext cx="2770707" cy="4445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660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64C4700-DD21-9891-C39D-0784CD169AD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Array 3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192CCB-2890-C40A-3B6F-A2CC43182A84}"/>
              </a:ext>
            </a:extLst>
          </p:cNvPr>
          <p:cNvSpPr txBox="1"/>
          <p:nvPr/>
        </p:nvSpPr>
        <p:spPr>
          <a:xfrm>
            <a:off x="3101860" y="147415"/>
            <a:ext cx="66175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Century Gothic" panose="020B0502020202020204" pitchFamily="34" charset="0"/>
                <a:cs typeface="Arial" panose="020B0604020202020204" pitchFamily="34" charset="0"/>
              </a:rPr>
              <a:t>Arrays for Fact Families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705F068-BDE6-1249-1062-80EB3AC32CD8}"/>
              </a:ext>
            </a:extLst>
          </p:cNvPr>
          <p:cNvSpPr txBox="1"/>
          <p:nvPr/>
        </p:nvSpPr>
        <p:spPr>
          <a:xfrm>
            <a:off x="561601" y="1422655"/>
            <a:ext cx="105649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Arial" panose="020B0604020202020204" pitchFamily="34" charset="0"/>
              </a:rPr>
              <a:t>Write a fact family for this array.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4652B7-99C1-1821-4306-02C5DBA2F42C}"/>
              </a:ext>
            </a:extLst>
          </p:cNvPr>
          <p:cNvSpPr txBox="1"/>
          <p:nvPr/>
        </p:nvSpPr>
        <p:spPr>
          <a:xfrm>
            <a:off x="561601" y="2513230"/>
            <a:ext cx="6097554" cy="3005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</a:t>
            </a:r>
            <a:r>
              <a:rPr lang="en-US" sz="4000" dirty="0">
                <a:effectLst/>
                <a:latin typeface="IBM Plex Serif" panose="02060503050406000203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____ = _____	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</a:t>
            </a:r>
            <a:r>
              <a:rPr lang="en-US" sz="4000" dirty="0">
                <a:effectLst/>
                <a:latin typeface="IBM Plex Serif" panose="02060503050406000203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____ = _____	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÷   ____ = _____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÷   ____ = _____</a:t>
            </a:r>
          </a:p>
        </p:txBody>
      </p:sp>
      <p:pic>
        <p:nvPicPr>
          <p:cNvPr id="5" name="Picture 4" descr="A blank 2x4 grid table with eight empty rectangular cells arranged in two rows and four columns. The table has thin black borders separating each cell.">
            <a:extLst>
              <a:ext uri="{FF2B5EF4-FFF2-40B4-BE49-F238E27FC236}">
                <a16:creationId xmlns:a16="http://schemas.microsoft.com/office/drawing/2014/main" id="{16818C4D-1258-3786-C39E-AA1DA4EF52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3294" y="2603274"/>
            <a:ext cx="4683593" cy="2588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12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47E68FE-1EF1-6E9B-5356-AFDEAF883E9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Array 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5121BAD-EEC4-9527-F2E3-8E0371DF6D41}"/>
              </a:ext>
            </a:extLst>
          </p:cNvPr>
          <p:cNvSpPr txBox="1"/>
          <p:nvPr/>
        </p:nvSpPr>
        <p:spPr>
          <a:xfrm>
            <a:off x="3101860" y="147415"/>
            <a:ext cx="66175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Century Gothic" panose="020B0502020202020204" pitchFamily="34" charset="0"/>
                <a:cs typeface="Arial" panose="020B0604020202020204" pitchFamily="34" charset="0"/>
              </a:rPr>
              <a:t>Arrays for Fact Families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147E69-F590-EA89-056F-8F16DBA232B6}"/>
              </a:ext>
            </a:extLst>
          </p:cNvPr>
          <p:cNvSpPr txBox="1"/>
          <p:nvPr/>
        </p:nvSpPr>
        <p:spPr>
          <a:xfrm>
            <a:off x="561601" y="1422655"/>
            <a:ext cx="105649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Arial" panose="020B0604020202020204" pitchFamily="34" charset="0"/>
              </a:rPr>
              <a:t>Write a fact family for this array.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4652B7-99C1-1821-4306-02C5DBA2F42C}"/>
              </a:ext>
            </a:extLst>
          </p:cNvPr>
          <p:cNvSpPr txBox="1"/>
          <p:nvPr/>
        </p:nvSpPr>
        <p:spPr>
          <a:xfrm>
            <a:off x="561601" y="2513230"/>
            <a:ext cx="6097554" cy="3005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</a:t>
            </a:r>
            <a:r>
              <a:rPr lang="en-US" sz="4000" dirty="0">
                <a:effectLst/>
                <a:latin typeface="IBM Plex Serif" panose="02060503050406000203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____ = _____	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</a:t>
            </a:r>
            <a:r>
              <a:rPr lang="en-US" sz="4000" dirty="0">
                <a:effectLst/>
                <a:latin typeface="IBM Plex Serif" panose="02060503050406000203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____ = _____	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÷   ____ = _____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÷   ____ = _____</a:t>
            </a:r>
          </a:p>
        </p:txBody>
      </p:sp>
      <p:pic>
        <p:nvPicPr>
          <p:cNvPr id="5" name="Picture 4" descr="A blank 4x7 grid table. The table has no labels, colors, or data, serving as a basic structure for organizing information.">
            <a:extLst>
              <a:ext uri="{FF2B5EF4-FFF2-40B4-BE49-F238E27FC236}">
                <a16:creationId xmlns:a16="http://schemas.microsoft.com/office/drawing/2014/main" id="{8829FC39-5DE9-5892-5F89-14345C79E9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368459"/>
            <a:ext cx="5462728" cy="329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19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327077F-D9AB-44F7-5B96-7BADAFA0850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Array 5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339C8F-415E-420E-9E57-79C4ACF2EEE6}"/>
              </a:ext>
            </a:extLst>
          </p:cNvPr>
          <p:cNvSpPr txBox="1"/>
          <p:nvPr/>
        </p:nvSpPr>
        <p:spPr>
          <a:xfrm>
            <a:off x="3101860" y="147415"/>
            <a:ext cx="66175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Century Gothic" panose="020B0502020202020204" pitchFamily="34" charset="0"/>
                <a:cs typeface="Arial" panose="020B0604020202020204" pitchFamily="34" charset="0"/>
              </a:rPr>
              <a:t>Arrays for Fact Families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0A7616-C7CE-2D69-F2C5-666E0FA6D93C}"/>
              </a:ext>
            </a:extLst>
          </p:cNvPr>
          <p:cNvSpPr txBox="1"/>
          <p:nvPr/>
        </p:nvSpPr>
        <p:spPr>
          <a:xfrm>
            <a:off x="561601" y="1422655"/>
            <a:ext cx="105649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Arial" panose="020B0604020202020204" pitchFamily="34" charset="0"/>
              </a:rPr>
              <a:t>Write a fact family for this array.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4652B7-99C1-1821-4306-02C5DBA2F42C}"/>
              </a:ext>
            </a:extLst>
          </p:cNvPr>
          <p:cNvSpPr txBox="1"/>
          <p:nvPr/>
        </p:nvSpPr>
        <p:spPr>
          <a:xfrm>
            <a:off x="614431" y="2193214"/>
            <a:ext cx="6097554" cy="1477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</a:t>
            </a:r>
            <a:r>
              <a:rPr lang="en-US" sz="4000" dirty="0">
                <a:effectLst/>
                <a:latin typeface="IBM Plex Serif" panose="02060503050406000203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____ = _____	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</a:t>
            </a:r>
            <a:r>
              <a:rPr lang="en-US" sz="4000" dirty="0">
                <a:effectLst/>
                <a:latin typeface="IBM Plex Serif" panose="02060503050406000203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____ = _____	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0C228C-DCD6-AA7F-155B-A5275E4EB720}"/>
              </a:ext>
            </a:extLst>
          </p:cNvPr>
          <p:cNvSpPr txBox="1"/>
          <p:nvPr/>
        </p:nvSpPr>
        <p:spPr>
          <a:xfrm>
            <a:off x="6413803" y="2190585"/>
            <a:ext cx="6097554" cy="1482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÷   ____ = _____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÷   ____ = _____</a:t>
            </a:r>
          </a:p>
        </p:txBody>
      </p:sp>
      <p:pic>
        <p:nvPicPr>
          <p:cNvPr id="8" name="Picture 7" descr="A blank grid diagram with 3 rows and 10 columns. The grid features thin black lines separating each cell, with no labels, colors, or additional markings.">
            <a:extLst>
              <a:ext uri="{FF2B5EF4-FFF2-40B4-BE49-F238E27FC236}">
                <a16:creationId xmlns:a16="http://schemas.microsoft.com/office/drawing/2014/main" id="{4907BF8F-E8C0-A6DE-EE20-AEBCF4D0FB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7312" y="4156263"/>
            <a:ext cx="6937375" cy="2281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416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302F01C-55A2-A20C-4FE6-8C7883C4651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Array 6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CC001B-177D-273C-212B-D4DE9C4C4384}"/>
              </a:ext>
            </a:extLst>
          </p:cNvPr>
          <p:cNvSpPr txBox="1"/>
          <p:nvPr/>
        </p:nvSpPr>
        <p:spPr>
          <a:xfrm>
            <a:off x="3101860" y="147415"/>
            <a:ext cx="66175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Century Gothic" panose="020B0502020202020204" pitchFamily="34" charset="0"/>
                <a:cs typeface="Arial" panose="020B0604020202020204" pitchFamily="34" charset="0"/>
              </a:rPr>
              <a:t>Arrays for Fact Families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EF6FC5-7880-7651-A84B-5DD10295BC91}"/>
              </a:ext>
            </a:extLst>
          </p:cNvPr>
          <p:cNvSpPr txBox="1"/>
          <p:nvPr/>
        </p:nvSpPr>
        <p:spPr>
          <a:xfrm>
            <a:off x="561601" y="1422655"/>
            <a:ext cx="105649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Arial" panose="020B0604020202020204" pitchFamily="34" charset="0"/>
              </a:rPr>
              <a:t>Write a fact family for this array.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4652B7-99C1-1821-4306-02C5DBA2F42C}"/>
              </a:ext>
            </a:extLst>
          </p:cNvPr>
          <p:cNvSpPr txBox="1"/>
          <p:nvPr/>
        </p:nvSpPr>
        <p:spPr>
          <a:xfrm>
            <a:off x="561601" y="2513230"/>
            <a:ext cx="6097554" cy="3005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</a:t>
            </a:r>
            <a:r>
              <a:rPr lang="en-US" sz="4000" dirty="0">
                <a:effectLst/>
                <a:latin typeface="IBM Plex Serif" panose="02060503050406000203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____ = _____	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</a:t>
            </a:r>
            <a:r>
              <a:rPr lang="en-US" sz="4000" dirty="0">
                <a:effectLst/>
                <a:latin typeface="IBM Plex Serif" panose="02060503050406000203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____ = _____	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÷   ____ = _____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÷   ____ = _____</a:t>
            </a:r>
          </a:p>
        </p:txBody>
      </p:sp>
      <p:pic>
        <p:nvPicPr>
          <p:cNvPr id="5" name="Picture 4" descr="A blank 6x4 grid with evenly spaced rectangular cells outlined in black on a white background. The grid is empty, showing no text, images, or additional markings within the cells.">
            <a:extLst>
              <a:ext uri="{FF2B5EF4-FFF2-40B4-BE49-F238E27FC236}">
                <a16:creationId xmlns:a16="http://schemas.microsoft.com/office/drawing/2014/main" id="{0BA861FB-8F37-5614-2674-43DC3ADFB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4703" y="1518448"/>
            <a:ext cx="3051648" cy="4705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5283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DE8A0A9-68E7-8517-07EA-ACCD441B792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Array 7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76C229-40EA-BEB9-DE95-DAE26797C02E}"/>
              </a:ext>
            </a:extLst>
          </p:cNvPr>
          <p:cNvSpPr txBox="1"/>
          <p:nvPr/>
        </p:nvSpPr>
        <p:spPr>
          <a:xfrm>
            <a:off x="3101860" y="147415"/>
            <a:ext cx="66175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Century Gothic" panose="020B0502020202020204" pitchFamily="34" charset="0"/>
                <a:cs typeface="Arial" panose="020B0604020202020204" pitchFamily="34" charset="0"/>
              </a:rPr>
              <a:t>Arrays for Fact Families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28A73C-D49D-51E2-C91C-E646E93D8523}"/>
              </a:ext>
            </a:extLst>
          </p:cNvPr>
          <p:cNvSpPr txBox="1"/>
          <p:nvPr/>
        </p:nvSpPr>
        <p:spPr>
          <a:xfrm>
            <a:off x="561601" y="1422655"/>
            <a:ext cx="105649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Arial" panose="020B0604020202020204" pitchFamily="34" charset="0"/>
              </a:rPr>
              <a:t>Write a fact family for this array.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4652B7-99C1-1821-4306-02C5DBA2F42C}"/>
              </a:ext>
            </a:extLst>
          </p:cNvPr>
          <p:cNvSpPr txBox="1"/>
          <p:nvPr/>
        </p:nvSpPr>
        <p:spPr>
          <a:xfrm>
            <a:off x="561601" y="2513230"/>
            <a:ext cx="6097554" cy="3005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</a:t>
            </a:r>
            <a:r>
              <a:rPr lang="en-US" sz="4000" dirty="0">
                <a:effectLst/>
                <a:latin typeface="IBM Plex Serif" panose="02060503050406000203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____ = _____	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</a:t>
            </a:r>
            <a:r>
              <a:rPr lang="en-US" sz="4000" dirty="0">
                <a:effectLst/>
                <a:latin typeface="IBM Plex Serif" panose="02060503050406000203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____ = _____	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÷   ____ = _____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÷   ____ = _____</a:t>
            </a:r>
          </a:p>
        </p:txBody>
      </p:sp>
      <p:pic>
        <p:nvPicPr>
          <p:cNvPr id="5" name="Picture 4" descr="A blank 5x7 grid diagram with evenly spaced rectangular cells outlined in black on a white background. ">
            <a:extLst>
              <a:ext uri="{FF2B5EF4-FFF2-40B4-BE49-F238E27FC236}">
                <a16:creationId xmlns:a16="http://schemas.microsoft.com/office/drawing/2014/main" id="{122F9F91-1E4F-E63C-6092-9B776EC7B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8771" y="1422655"/>
            <a:ext cx="3222184" cy="458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2971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7AB0377-C1A4-9DED-A8FD-7D8E74FFFF1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Array 8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A3CCB8-544B-A41E-4050-317A2D0FF019}"/>
              </a:ext>
            </a:extLst>
          </p:cNvPr>
          <p:cNvSpPr txBox="1"/>
          <p:nvPr/>
        </p:nvSpPr>
        <p:spPr>
          <a:xfrm>
            <a:off x="3101860" y="147415"/>
            <a:ext cx="66175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Century Gothic" panose="020B0502020202020204" pitchFamily="34" charset="0"/>
                <a:cs typeface="Arial" panose="020B0604020202020204" pitchFamily="34" charset="0"/>
              </a:rPr>
              <a:t>Arrays for Fact Families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B13573-6A92-B73A-8708-A48B61495948}"/>
              </a:ext>
            </a:extLst>
          </p:cNvPr>
          <p:cNvSpPr txBox="1"/>
          <p:nvPr/>
        </p:nvSpPr>
        <p:spPr>
          <a:xfrm>
            <a:off x="561601" y="1422655"/>
            <a:ext cx="105649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Arial" panose="020B0604020202020204" pitchFamily="34" charset="0"/>
              </a:rPr>
              <a:t>Write a fact family for this array.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4652B7-99C1-1821-4306-02C5DBA2F42C}"/>
              </a:ext>
            </a:extLst>
          </p:cNvPr>
          <p:cNvSpPr txBox="1"/>
          <p:nvPr/>
        </p:nvSpPr>
        <p:spPr>
          <a:xfrm>
            <a:off x="477798" y="2193214"/>
            <a:ext cx="6097554" cy="1477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</a:t>
            </a:r>
            <a:r>
              <a:rPr lang="en-US" sz="4000" dirty="0">
                <a:effectLst/>
                <a:latin typeface="IBM Plex Serif" panose="02060503050406000203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____ = _____	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</a:t>
            </a:r>
            <a:r>
              <a:rPr lang="en-US" sz="4000" dirty="0">
                <a:effectLst/>
                <a:latin typeface="IBM Plex Serif" panose="02060503050406000203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____ = _____	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0C228C-DCD6-AA7F-155B-A5275E4EB720}"/>
              </a:ext>
            </a:extLst>
          </p:cNvPr>
          <p:cNvSpPr txBox="1"/>
          <p:nvPr/>
        </p:nvSpPr>
        <p:spPr>
          <a:xfrm>
            <a:off x="6277170" y="2190585"/>
            <a:ext cx="6097554" cy="1482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÷   ____ = _____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÷   ____ = _____</a:t>
            </a:r>
          </a:p>
        </p:txBody>
      </p:sp>
      <p:pic>
        <p:nvPicPr>
          <p:cNvPr id="5" name="Picture 4" descr="A blank table with one row and nine empty columns separated by black grid lines. The table has no labels, text, or data inside the cells.">
            <a:extLst>
              <a:ext uri="{FF2B5EF4-FFF2-40B4-BE49-F238E27FC236}">
                <a16:creationId xmlns:a16="http://schemas.microsoft.com/office/drawing/2014/main" id="{FA226E00-6F5D-4D62-CED3-790DE19684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6851" y="4526255"/>
            <a:ext cx="7956130" cy="1141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659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40D5925-9871-8FFA-6772-A4C9A6672A2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38200" y="-1325563"/>
            <a:ext cx="10515600" cy="132556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Array 9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251C269-45EF-C51E-9954-31C3AC58764D}"/>
              </a:ext>
            </a:extLst>
          </p:cNvPr>
          <p:cNvSpPr txBox="1"/>
          <p:nvPr/>
        </p:nvSpPr>
        <p:spPr>
          <a:xfrm>
            <a:off x="3101860" y="147415"/>
            <a:ext cx="661751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Century Gothic" panose="020B0502020202020204" pitchFamily="34" charset="0"/>
                <a:cs typeface="Arial" panose="020B0604020202020204" pitchFamily="34" charset="0"/>
              </a:rPr>
              <a:t>Arrays for Fact Families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6BE421-0E8C-BFA9-ED9A-650AD46878F5}"/>
              </a:ext>
            </a:extLst>
          </p:cNvPr>
          <p:cNvSpPr txBox="1"/>
          <p:nvPr/>
        </p:nvSpPr>
        <p:spPr>
          <a:xfrm>
            <a:off x="561601" y="1422655"/>
            <a:ext cx="105649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Century Gothic" panose="020B0502020202020204" pitchFamily="34" charset="0"/>
                <a:cs typeface="Arial" panose="020B0604020202020204" pitchFamily="34" charset="0"/>
              </a:rPr>
              <a:t>Write a fact family for this array.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4652B7-99C1-1821-4306-02C5DBA2F42C}"/>
              </a:ext>
            </a:extLst>
          </p:cNvPr>
          <p:cNvSpPr txBox="1"/>
          <p:nvPr/>
        </p:nvSpPr>
        <p:spPr>
          <a:xfrm>
            <a:off x="477798" y="2193214"/>
            <a:ext cx="6097554" cy="1477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</a:t>
            </a:r>
            <a:r>
              <a:rPr lang="en-US" sz="4000" dirty="0">
                <a:effectLst/>
                <a:latin typeface="IBM Plex Serif" panose="02060503050406000203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____ = _____	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</a:t>
            </a:r>
            <a:r>
              <a:rPr lang="en-US" sz="4000" dirty="0">
                <a:effectLst/>
                <a:latin typeface="IBM Plex Serif" panose="02060503050406000203" pitchFamily="18" charset="0"/>
                <a:ea typeface="Calibri" panose="020F0502020204030204" pitchFamily="34" charset="0"/>
                <a:cs typeface="Times New Roman" panose="02020603050405020304" pitchFamily="18" charset="0"/>
                <a:sym typeface="Symbol" panose="05050102010706020507" pitchFamily="18" charset="2"/>
              </a:rPr>
              <a:t></a:t>
            </a:r>
            <a:r>
              <a:rPr lang="en-US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____ = _____	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0C228C-DCD6-AA7F-155B-A5275E4EB720}"/>
              </a:ext>
            </a:extLst>
          </p:cNvPr>
          <p:cNvSpPr txBox="1"/>
          <p:nvPr/>
        </p:nvSpPr>
        <p:spPr>
          <a:xfrm>
            <a:off x="6277170" y="2190585"/>
            <a:ext cx="6097554" cy="14829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÷   ____ = _____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____  ÷   ____ = _____</a:t>
            </a:r>
          </a:p>
        </p:txBody>
      </p:sp>
      <p:pic>
        <p:nvPicPr>
          <p:cNvPr id="7" name="Picture 6" descr="A blank 3-row by 12-column grid with evenly spaced black lines on a white background. The grid contains no labels, colors, or markings, serving as an empty template or table structure.">
            <a:extLst>
              <a:ext uri="{FF2B5EF4-FFF2-40B4-BE49-F238E27FC236}">
                <a16:creationId xmlns:a16="http://schemas.microsoft.com/office/drawing/2014/main" id="{30ABF57B-FC2A-8F66-140B-1C46CA4FFD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9903" y="4066376"/>
            <a:ext cx="8387473" cy="2343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929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436</Words>
  <Application>Microsoft Macintosh PowerPoint</Application>
  <PresentationFormat>Widescreen</PresentationFormat>
  <Paragraphs>88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Aleo</vt:lpstr>
      <vt:lpstr>Aptos</vt:lpstr>
      <vt:lpstr>Arial</vt:lpstr>
      <vt:lpstr>Calibri</vt:lpstr>
      <vt:lpstr>Calibri Light</vt:lpstr>
      <vt:lpstr>Century Gothic</vt:lpstr>
      <vt:lpstr>IBM Plex Serif</vt:lpstr>
      <vt:lpstr>Office Theme</vt:lpstr>
      <vt:lpstr>Array 1</vt:lpstr>
      <vt:lpstr>Array 2</vt:lpstr>
      <vt:lpstr>Array 3</vt:lpstr>
      <vt:lpstr>Array 4</vt:lpstr>
      <vt:lpstr>Array 5</vt:lpstr>
      <vt:lpstr>Array 6</vt:lpstr>
      <vt:lpstr>Array 7</vt:lpstr>
      <vt:lpstr>Array 8</vt:lpstr>
      <vt:lpstr>Array 9</vt:lpstr>
      <vt:lpstr>Array 10</vt:lpstr>
      <vt:lpstr>Array 11</vt:lpstr>
      <vt:lpstr>Array 12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Melissa Braaten</dc:creator>
  <cp:lastModifiedBy>Sherry Soares</cp:lastModifiedBy>
  <cp:revision>14</cp:revision>
  <dcterms:created xsi:type="dcterms:W3CDTF">2023-03-24T14:56:16Z</dcterms:created>
  <dcterms:modified xsi:type="dcterms:W3CDTF">2026-07-29T15:31:00Z</dcterms:modified>
</cp:coreProperties>
</file>